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drawings/drawing3.xml" ContentType="application/vnd.openxmlformats-officedocument.drawingml.chartshapes+xml"/>
  <Override PartName="/ppt/charts/chart9.xml" ContentType="application/vnd.openxmlformats-officedocument.drawingml.chart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67" r:id="rId2"/>
    <p:sldId id="275" r:id="rId3"/>
    <p:sldId id="269" r:id="rId4"/>
    <p:sldId id="270" r:id="rId5"/>
    <p:sldId id="271" r:id="rId6"/>
  </p:sldIdLst>
  <p:sldSz cx="5765800" cy="3244850"/>
  <p:notesSz cx="9931400" cy="67945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  <a:srgbClr val="4978B1"/>
    <a:srgbClr val="11437F"/>
    <a:srgbClr val="DDDDDD"/>
    <a:srgbClr val="E6E6E6"/>
    <a:srgbClr val="99CCFF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5" autoAdjust="0"/>
    <p:restoredTop sz="94661" autoAdjust="0"/>
  </p:normalViewPr>
  <p:slideViewPr>
    <p:cSldViewPr>
      <p:cViewPr>
        <p:scale>
          <a:sx n="180" d="100"/>
          <a:sy n="180" d="100"/>
        </p:scale>
        <p:origin x="-720" y="-58"/>
      </p:cViewPr>
      <p:guideLst>
        <p:guide orient="horz" pos="2880"/>
        <p:guide pos="2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 smtClean="0"/>
              <a:t>Диаграмма</a:t>
            </a:r>
            <a:endParaRPr lang="ru-RU" sz="110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3.88925396113943E-2"/>
          <c:y val="0.37853958879848731"/>
          <c:w val="0.2358460644367294"/>
          <c:h val="0.35118080615736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title>
      <c:tx>
        <c:rich>
          <a:bodyPr/>
          <a:lstStyle/>
          <a:p>
            <a:pP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r>
              <a:rPr lang="ru-RU" sz="1000" b="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количестве контрольных мероприятий, проведённых в 202</a:t>
            </a:r>
            <a:r>
              <a:rPr lang="en-US" sz="1000" b="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b="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году</a:t>
            </a:r>
          </a:p>
          <a:p>
            <a:pP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ru-RU" sz="1100" b="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3596086042772687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3656581262455717"/>
          <c:y val="0.2616752137009663"/>
          <c:w val="0.30974780330656104"/>
          <c:h val="0.6143063431400528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/>
              <a:effectLst>
                <a:glow rad="127000">
                  <a:schemeClr val="bg1"/>
                </a:glow>
              </a:effectLst>
            </c:spPr>
          </c:dPt>
          <c:dPt>
            <c:idx val="1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Lbls>
            <c:dLbl>
              <c:idx val="0"/>
              <c:layout>
                <c:manualLayout>
                  <c:x val="3.972925451534122E-2"/>
                  <c:y val="4.7832257170318995E-3"/>
                </c:manualLayout>
              </c:layout>
              <c:tx>
                <c:rich>
                  <a:bodyPr/>
                  <a:lstStyle/>
                  <a:p>
                    <a:pPr>
                      <a:defRPr sz="8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defRPr>
                    </a:pPr>
                    <a:r>
                      <a:rPr lang="en-US" dirty="0" smtClean="0"/>
                      <a:t>20</a:t>
                    </a:r>
                    <a:endParaRPr lang="en-US" dirty="0"/>
                  </a:p>
                </c:rich>
              </c:tx>
              <c:numFmt formatCode="General" sourceLinked="0"/>
              <c:spPr/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4.2212332922550048E-2"/>
                  <c:y val="-2.3916128585159541E-2"/>
                </c:manualLayout>
              </c:layout>
              <c:tx>
                <c:rich>
                  <a:bodyPr/>
                  <a:lstStyle/>
                  <a:p>
                    <a:pPr>
                      <a:defRPr sz="8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defRPr>
                    </a:pPr>
                    <a:r>
                      <a:rPr lang="ru-RU" dirty="0" smtClean="0"/>
                      <a:t>6</a:t>
                    </a:r>
                    <a:endParaRPr lang="en-US" dirty="0"/>
                  </a:p>
                </c:rich>
              </c:tx>
              <c:numFmt formatCode="General" sourceLinked="0"/>
              <c:spPr/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1.7381548850461784E-2"/>
                  <c:y val="-3.8265805736255196E-2"/>
                </c:manualLayout>
              </c:layout>
              <c:tx>
                <c:rich>
                  <a:bodyPr/>
                  <a:lstStyle/>
                  <a:p>
                    <a:pPr>
                      <a:defRPr sz="8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defRPr>
                    </a:pPr>
                    <a:r>
                      <a:rPr lang="ru-RU" dirty="0" smtClean="0"/>
                      <a:t>5</a:t>
                    </a:r>
                    <a:r>
                      <a:rPr lang="en-US" dirty="0" smtClean="0"/>
                      <a:t> </a:t>
                    </a:r>
                    <a:endParaRPr lang="en-US" dirty="0"/>
                  </a:p>
                </c:rich>
              </c:tx>
              <c:numFmt formatCode="General" sourceLinked="0"/>
              <c:spPr/>
              <c:dLblPos val="bestFit"/>
              <c:showLegendKey val="1"/>
              <c:showVal val="1"/>
              <c:showCatName val="0"/>
              <c:showSerName val="0"/>
              <c:showPercent val="1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90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ru-RU"/>
              </a:p>
            </c:txPr>
            <c:dLblPos val="outEnd"/>
            <c:showLegendKey val="1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3175"/>
              </c:spPr>
            </c:leaderLines>
          </c:dLbls>
          <c:cat>
            <c:strRef>
              <c:f>Лист1!$A$2:$A$4</c:f>
              <c:strCache>
                <c:ptCount val="3"/>
                <c:pt idx="0">
                  <c:v>Плановых КМ</c:v>
                </c:pt>
                <c:pt idx="1">
                  <c:v>Внеплановых КМ</c:v>
                </c:pt>
                <c:pt idx="2">
                  <c:v>Встречных проверок, обследований в рамках основных КМ                          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20</c:v>
                </c:pt>
                <c:pt idx="1">
                  <c:v>6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8122728203215133"/>
          <c:y val="0.26205259891108174"/>
          <c:w val="0.2553904797209724"/>
          <c:h val="0.49849648527067786"/>
        </c:manualLayout>
      </c:layout>
      <c:overlay val="0"/>
      <c:txPr>
        <a:bodyPr/>
        <a:lstStyle/>
        <a:p>
          <a:pPr>
            <a:defRPr sz="7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 smtClean="0"/>
              <a:t>Диаграмма</a:t>
            </a:r>
            <a:endParaRPr lang="ru-RU" sz="110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3.88925396113943E-2"/>
          <c:y val="0.37853958879848731"/>
          <c:w val="0.2358460644367294"/>
          <c:h val="0.35118080615736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476040737273029"/>
          <c:y val="0.2586661470461582"/>
          <c:w val="0.29526043264514001"/>
          <c:h val="0.6341943052572973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Pt>
            <c:idx val="2"/>
            <c:bubble3D val="0"/>
            <c:spPr>
              <a:solidFill>
                <a:srgbClr val="006699"/>
              </a:solidFill>
            </c:spPr>
          </c:dPt>
          <c:dLbls>
            <c:dLbl>
              <c:idx val="0"/>
              <c:layout>
                <c:manualLayout>
                  <c:x val="9.8756801101691924E-2"/>
                  <c:y val="-9.4453918759217631E-3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7026862997803988E-2"/>
                  <c:y val="4.250426344164793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18 816,35</a:t>
                    </a:r>
                    <a:endParaRPr lang="en-US" dirty="0"/>
                  </a:p>
                </c:rich>
              </c:tx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0567581293380833E-2"/>
                  <c:y val="-9.4453918759217631E-3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4.4675695736479677E-2"/>
                  <c:y val="-7.0840810935235102E-2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dLblPos val="outEnd"/>
            <c:showLegendKey val="1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3175"/>
              </c:spPr>
            </c:leaderLines>
          </c:dLbls>
          <c:cat>
            <c:strRef>
              <c:f>Лист1!$A$2:$A$5</c:f>
              <c:strCache>
                <c:ptCount val="4"/>
                <c:pt idx="0">
                  <c:v>средства федерального бюджета, включая средства, выделенные из федерального бюджета в виде межбюджетных трансфертов  </c:v>
                </c:pt>
                <c:pt idx="1">
                  <c:v>средства государственных внебюджетных фондов</c:v>
                </c:pt>
                <c:pt idx="2">
                  <c:v>средства бюджета Липецкой области</c:v>
                </c:pt>
                <c:pt idx="3">
                  <c:v>другие средства</c:v>
                </c:pt>
              </c:strCache>
            </c:strRef>
          </c:cat>
          <c:val>
            <c:numRef>
              <c:f>Лист1!$B$2:$B$5</c:f>
              <c:numCache>
                <c:formatCode>#,##0.00</c:formatCode>
                <c:ptCount val="4"/>
                <c:pt idx="0">
                  <c:v>3683.56</c:v>
                </c:pt>
                <c:pt idx="1">
                  <c:v>18816.349999999999</c:v>
                </c:pt>
                <c:pt idx="2">
                  <c:v>224.02</c:v>
                </c:pt>
                <c:pt idx="3">
                  <c:v>4537.07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egendEntry>
        <c:idx val="0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pPr>
            <a:endParaRPr lang="ru-RU"/>
          </a:p>
        </c:txPr>
      </c:legendEntry>
      <c:layout>
        <c:manualLayout>
          <c:xMode val="edge"/>
          <c:yMode val="edge"/>
          <c:x val="0.66140525336562761"/>
          <c:y val="0.19654893642656282"/>
          <c:w val="0.32683798459845659"/>
          <c:h val="0.73743335234807239"/>
        </c:manualLayout>
      </c:layout>
      <c:overlay val="0"/>
      <c:txPr>
        <a:bodyPr/>
        <a:lstStyle/>
        <a:p>
          <a:pPr>
            <a:defRPr sz="700">
              <a:solidFill>
                <a:schemeClr val="tx1">
                  <a:lumMod val="65000"/>
                  <a:lumOff val="35000"/>
                </a:schemeClr>
              </a:solidFill>
              <a:latin typeface="+mj-lt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 smtClean="0"/>
              <a:t>Диаграмма</a:t>
            </a:r>
            <a:endParaRPr lang="ru-RU" sz="110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3.88925396113943E-2"/>
          <c:y val="0.37853958879848731"/>
          <c:w val="0.2358460644367294"/>
          <c:h val="0.35118080615736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005770255836399"/>
          <c:y val="0.23808448940219595"/>
          <c:w val="0.29526043264514001"/>
          <c:h val="0.63419430525729736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0.65843662466509434"/>
          <c:y val="0.14910761154855642"/>
          <c:w val="0.34156337533490572"/>
          <c:h val="0.84595522150640257"/>
        </c:manualLayout>
      </c:layout>
      <c:overlay val="0"/>
      <c:txPr>
        <a:bodyPr/>
        <a:lstStyle/>
        <a:p>
          <a:pPr>
            <a:defRPr sz="9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zero"/>
    <c:showDLblsOverMax val="0"/>
  </c:chart>
  <c:spPr>
    <a:ln>
      <a:noFill/>
    </a:ln>
  </c:sp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749935985405131"/>
          <c:y val="0.17283950617283955"/>
          <c:w val="0.433380185102271"/>
          <c:h val="0.724565526191185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439558384294078E-2"/>
                  <c:y val="-3.79950292329865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5228403437358664E-3"/>
                  <c:y val="1.08932461873638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9414575637887285E-3"/>
                  <c:y val="3.71513513877206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70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Другие нарушения</c:v>
                </c:pt>
                <c:pt idx="1">
                  <c:v>Неправомерное использование бюджетных средств</c:v>
                </c:pt>
                <c:pt idx="2">
                  <c:v>Несоблюдение порядка, целей и условий предоставления средств из бюджета</c:v>
                </c:pt>
                <c:pt idx="3">
                  <c:v>Нарушения в сфере закупок</c:v>
                </c:pt>
                <c:pt idx="4">
                  <c:v>Нарушения  правил ведения бухгалтерского (бюджетного) учета и представления бухгалтерской (бюджетной) отчетности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489.4</c:v>
                </c:pt>
                <c:pt idx="1">
                  <c:v>50.6</c:v>
                </c:pt>
                <c:pt idx="2">
                  <c:v>49.1</c:v>
                </c:pt>
                <c:pt idx="3">
                  <c:v>23.7</c:v>
                </c:pt>
                <c:pt idx="4">
                  <c:v>15.8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9"/>
        <c:overlap val="20"/>
        <c:axId val="42042112"/>
        <c:axId val="42043648"/>
      </c:barChart>
      <c:catAx>
        <c:axId val="42042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ru-RU"/>
          </a:p>
        </c:txPr>
        <c:crossAx val="42043648"/>
        <c:crosses val="autoZero"/>
        <c:auto val="1"/>
        <c:lblAlgn val="l"/>
        <c:lblOffset val="100"/>
        <c:noMultiLvlLbl val="0"/>
      </c:catAx>
      <c:valAx>
        <c:axId val="4204364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in"/>
        <c:tickLblPos val="nextTo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ru-RU"/>
          </a:p>
        </c:txPr>
        <c:crossAx val="42042112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00" dirty="0" smtClean="0">
                <a:solidFill>
                  <a:srgbClr val="0066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Информация</a:t>
            </a:r>
            <a:r>
              <a:rPr lang="ru-RU" sz="900" baseline="0" dirty="0" smtClean="0">
                <a:solidFill>
                  <a:srgbClr val="0066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о принятых мерах по результатам контроля в финансово-бюджетной сфере</a:t>
            </a:r>
          </a:p>
          <a:p>
            <a:pPr>
              <a:defRPr sz="9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00" baseline="0" dirty="0" smtClean="0">
                <a:solidFill>
                  <a:srgbClr val="0066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за 202</a:t>
            </a:r>
            <a:r>
              <a:rPr lang="en-US" sz="900" baseline="0" dirty="0" smtClean="0">
                <a:solidFill>
                  <a:srgbClr val="0066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ru-RU" sz="900" baseline="0" dirty="0" smtClean="0">
                <a:solidFill>
                  <a:srgbClr val="0066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год</a:t>
            </a:r>
            <a:endParaRPr lang="ru-RU" sz="900" dirty="0">
              <a:solidFill>
                <a:srgbClr val="00669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25175651120533"/>
          <c:y val="2.5821204167660859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5.3062790228144557E-2"/>
          <c:y val="0.33333333333333331"/>
          <c:w val="0.82727909011373579"/>
          <c:h val="0.426287679949097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7.3363248593967343E-3"/>
                  <c:y val="1.666993356528316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1.5151515151515152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2735042735042739E-3"/>
                  <c:y val="2.02020202020202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Обязательные для рассмотрения представления</c:v>
                </c:pt>
                <c:pt idx="1">
                  <c:v>Информационные письма в правоохранительные органы и органы прокуратуры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21</c:v>
                </c:pt>
                <c:pt idx="1">
                  <c:v>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59A-4344-8436-3016D2EE60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43209472"/>
        <c:axId val="43211008"/>
      </c:barChart>
      <c:catAx>
        <c:axId val="43209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211008"/>
        <c:crossesAt val="1"/>
        <c:auto val="1"/>
        <c:lblAlgn val="ctr"/>
        <c:lblOffset val="100"/>
        <c:noMultiLvlLbl val="0"/>
      </c:catAx>
      <c:valAx>
        <c:axId val="43211008"/>
        <c:scaling>
          <c:orientation val="minMax"/>
          <c:max val="30"/>
          <c:min val="1"/>
        </c:scaling>
        <c:delete val="0"/>
        <c:axPos val="l"/>
        <c:majorGridlines>
          <c:spPr>
            <a:ln w="317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minorGridlines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3209472"/>
        <c:crosses val="autoZero"/>
        <c:crossBetween val="between"/>
        <c:majorUnit val="5"/>
        <c:min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140494938132733"/>
          <c:y val="0.15359428629113669"/>
          <c:w val="0.88345034995625504"/>
          <c:h val="0.57867512326473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ед.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</c:dPt>
          <c:cat>
            <c:strRef>
              <c:f>Лист1!$A$2:$A$3</c:f>
              <c:strCache>
                <c:ptCount val="2"/>
                <c:pt idx="0">
                  <c:v>Статья 15.15.7</c:v>
                </c:pt>
                <c:pt idx="1">
                  <c:v>Статья 15.15.6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</c:v>
                </c:pt>
                <c:pt idx="1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3"/>
        <c:axId val="43240064"/>
        <c:axId val="43516288"/>
      </c:barChart>
      <c:catAx>
        <c:axId val="43240064"/>
        <c:scaling>
          <c:orientation val="minMax"/>
        </c:scaling>
        <c:delete val="0"/>
        <c:axPos val="b"/>
        <c:majorTickMark val="none"/>
        <c:minorTickMark val="none"/>
        <c:tickLblPos val="none"/>
        <c:crossAx val="43516288"/>
        <c:crossesAt val="0"/>
        <c:auto val="1"/>
        <c:lblAlgn val="ctr"/>
        <c:lblOffset val="100"/>
        <c:noMultiLvlLbl val="0"/>
      </c:catAx>
      <c:valAx>
        <c:axId val="43516288"/>
        <c:scaling>
          <c:orientation val="minMax"/>
          <c:max val="8"/>
          <c:min val="0"/>
        </c:scaling>
        <c:delete val="0"/>
        <c:axPos val="l"/>
        <c:majorGridlines>
          <c:spPr>
            <a:ln w="3175"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600" b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43240064"/>
        <c:crosses val="autoZero"/>
        <c:crossBetween val="between"/>
        <c:majorUnit val="1"/>
        <c:minorUnit val="1"/>
      </c:valAx>
      <c:dTable>
        <c:showHorzBorder val="1"/>
        <c:showVertBorder val="1"/>
        <c:showOutline val="1"/>
        <c:showKeys val="0"/>
        <c:spPr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 rtl="0">
              <a:defRPr sz="700" b="0" i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dTable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0.07313</cdr:x>
      <cdr:y>0</cdr:y>
    </cdr:from>
    <cdr:to>
      <cdr:x>0.89651</cdr:x>
      <cdr:y>0.18914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4986" y="0"/>
          <a:ext cx="4447196" cy="508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0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Информация </a:t>
          </a:r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об объёме </a:t>
          </a:r>
          <a:r>
            <a:rPr lang="ru-RU" sz="10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проверенных </a:t>
          </a:r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средств </a:t>
          </a:r>
        </a:p>
        <a:p xmlns:a="http://schemas.openxmlformats.org/drawingml/2006/main">
          <a:pPr algn="ctr"/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в 202</a:t>
          </a:r>
          <a:r>
            <a:rPr lang="en-US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 году </a:t>
          </a:r>
          <a:r>
            <a:rPr lang="ru-RU" sz="10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млн. </a:t>
          </a:r>
          <a:r>
            <a:rPr lang="ru-RU" sz="10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руб</a:t>
          </a:r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.)</a:t>
          </a:r>
        </a:p>
        <a:p xmlns:a="http://schemas.openxmlformats.org/drawingml/2006/main">
          <a:pPr algn="ctr"/>
          <a:endParaRPr lang="ru-RU" dirty="0">
            <a:solidFill>
              <a:srgbClr val="006699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0.16081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5401147" cy="4324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Информация об объёме выявленных нарушений  </a:t>
          </a:r>
        </a:p>
        <a:p xmlns:a="http://schemas.openxmlformats.org/drawingml/2006/main">
          <a:pPr algn="ctr"/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в 202</a:t>
          </a:r>
          <a:r>
            <a:rPr lang="en-US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2</a:t>
          </a:r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 году (млн. рублей)</a:t>
          </a:r>
        </a:p>
        <a:p xmlns:a="http://schemas.openxmlformats.org/drawingml/2006/main">
          <a:pPr algn="just"/>
          <a:endParaRPr lang="ru-RU" sz="1000" dirty="0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0.94872</cdr:x>
      <cdr:y>0.0303</cdr:y>
    </cdr:from>
    <cdr:to>
      <cdr:x>0.94872</cdr:x>
      <cdr:y>0.87879</cdr:y>
    </cdr:to>
    <cdr:cxnSp macro="">
      <cdr:nvCxnSpPr>
        <cdr:cNvPr id="4" name="Прямая соединительная линия 3"/>
        <cdr:cNvCxnSpPr/>
      </cdr:nvCxnSpPr>
      <cdr:spPr>
        <a:xfrm xmlns:a="http://schemas.openxmlformats.org/drawingml/2006/main">
          <a:off x="2819400" y="76200"/>
          <a:ext cx="0" cy="2133600"/>
        </a:xfrm>
        <a:prstGeom xmlns:a="http://schemas.openxmlformats.org/drawingml/2006/main" prst="line">
          <a:avLst/>
        </a:prstGeom>
        <a:ln xmlns:a="http://schemas.openxmlformats.org/drawingml/2006/main" w="6350">
          <a:solidFill>
            <a:schemeClr val="bg1">
              <a:lumMod val="65000"/>
            </a:schemeClr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0.31148</cdr:x>
      <cdr:y>0.0303</cdr:y>
    </cdr:from>
    <cdr:to>
      <cdr:x>0.5082</cdr:x>
      <cdr:y>0.39394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47800" y="762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3971" cy="339060"/>
          </a:xfrm>
          <a:prstGeom prst="rect">
            <a:avLst/>
          </a:prstGeom>
        </p:spPr>
        <p:txBody>
          <a:bodyPr vert="horz" lIns="169731" tIns="84865" rIns="169731" bIns="84865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696" y="1"/>
            <a:ext cx="4303971" cy="339060"/>
          </a:xfrm>
          <a:prstGeom prst="rect">
            <a:avLst/>
          </a:prstGeom>
        </p:spPr>
        <p:txBody>
          <a:bodyPr vert="horz" lIns="169731" tIns="84865" rIns="169731" bIns="84865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30.01.2023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0900"/>
            <a:ext cx="4070350" cy="22907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31" tIns="84865" rIns="169731" bIns="8486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595" y="3270934"/>
            <a:ext cx="7946214" cy="2675917"/>
          </a:xfrm>
          <a:prstGeom prst="rect">
            <a:avLst/>
          </a:prstGeom>
        </p:spPr>
        <p:txBody>
          <a:bodyPr vert="horz" lIns="169731" tIns="84865" rIns="169731" bIns="8486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5441"/>
            <a:ext cx="4303971" cy="339060"/>
          </a:xfrm>
          <a:prstGeom prst="rect">
            <a:avLst/>
          </a:prstGeom>
        </p:spPr>
        <p:txBody>
          <a:bodyPr vert="horz" lIns="169731" tIns="84865" rIns="169731" bIns="84865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696" y="6455441"/>
            <a:ext cx="4303971" cy="339060"/>
          </a:xfrm>
          <a:prstGeom prst="rect">
            <a:avLst/>
          </a:prstGeom>
        </p:spPr>
        <p:txBody>
          <a:bodyPr vert="horz" lIns="169731" tIns="84865" rIns="169731" bIns="84865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69975" y="1558925"/>
            <a:ext cx="13849350" cy="7794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22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69975" y="1558925"/>
            <a:ext cx="13849350" cy="7794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22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69975" y="1558925"/>
            <a:ext cx="13849350" cy="7794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22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69975" y="1558925"/>
            <a:ext cx="13849350" cy="7794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22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69975" y="1558925"/>
            <a:ext cx="13849350" cy="7794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738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9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000" b="1" dirty="0"/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 descr="Управление Федерального казначейства по Лиипцкой области" title="Управление Федерального казначейства по Лиипцкой области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31"/>
          <a:stretch/>
        </p:blipFill>
        <p:spPr>
          <a:xfrm>
            <a:off x="190766" y="31763"/>
            <a:ext cx="330708" cy="35990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74" y="134937"/>
            <a:ext cx="47371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111501" y="483543"/>
            <a:ext cx="26332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КОНТРОЛЯ В ФБС: </a:t>
            </a:r>
          </a:p>
          <a:p>
            <a:r>
              <a:rPr lang="ru-RU" sz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эффективного расходования бюджетных средств посредством превентивного контроля с применением </a:t>
            </a:r>
          </a:p>
          <a:p>
            <a:r>
              <a:rPr lang="ru-RU" sz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риск-ориентированных подходов в едином цифровом пространстве</a:t>
            </a:r>
            <a:endParaRPr lang="ru-RU" sz="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2750" y="1393825"/>
            <a:ext cx="49403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 ИТОГИ  </a:t>
            </a:r>
            <a:r>
              <a:rPr lang="ru-RU" sz="11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ОСУЩЕСТВЛЕНИЯ ВНУТРЕННЕГО  </a:t>
            </a:r>
            <a:r>
              <a:rPr lang="ru-RU" sz="11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ГОСУДАРСТВЕННОГО ФИНАНСОВОГО  КОНТРОЛЯ </a:t>
            </a:r>
            <a:endParaRPr lang="ru-RU" sz="1100" b="1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ru-RU" sz="12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</a:t>
            </a:r>
            <a:r>
              <a:rPr lang="en-US" sz="12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1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ГОД</a:t>
            </a:r>
            <a:endParaRPr lang="ru-RU" dirty="0">
              <a:solidFill>
                <a:srgbClr val="11437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8300" y="2765425"/>
            <a:ext cx="49403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Липецк</a:t>
            </a:r>
            <a:endParaRPr lang="ru-RU" sz="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21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000" b="1" dirty="0"/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032292683"/>
              </p:ext>
            </p:extLst>
          </p:nvPr>
        </p:nvGraphicFramePr>
        <p:xfrm>
          <a:off x="280364" y="572099"/>
          <a:ext cx="3159192" cy="240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 descr="Управление Федерального казначейства по Лиипцкой области" title="Управление Федерального казначейства по Лиипцкой области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31"/>
          <a:stretch/>
        </p:blipFill>
        <p:spPr>
          <a:xfrm>
            <a:off x="190766" y="31763"/>
            <a:ext cx="330708" cy="35990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74" y="134937"/>
            <a:ext cx="47371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643625959"/>
              </p:ext>
            </p:extLst>
          </p:nvPr>
        </p:nvGraphicFramePr>
        <p:xfrm>
          <a:off x="368300" y="479425"/>
          <a:ext cx="5114619" cy="2655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81394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000" b="1" dirty="0"/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2088155115"/>
              </p:ext>
            </p:extLst>
          </p:nvPr>
        </p:nvGraphicFramePr>
        <p:xfrm>
          <a:off x="280364" y="572099"/>
          <a:ext cx="3159192" cy="240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 descr="Управление Федерального казначейства по Лиипцкой области" title="Управление Федерального казначейства по Лиипцкой области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31"/>
          <a:stretch/>
        </p:blipFill>
        <p:spPr>
          <a:xfrm>
            <a:off x="190766" y="31763"/>
            <a:ext cx="330708" cy="35990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74" y="134937"/>
            <a:ext cx="47371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072930958"/>
              </p:ext>
            </p:extLst>
          </p:nvPr>
        </p:nvGraphicFramePr>
        <p:xfrm>
          <a:off x="317098" y="427993"/>
          <a:ext cx="5401147" cy="2689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50447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000" b="1" dirty="0"/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907651160"/>
              </p:ext>
            </p:extLst>
          </p:nvPr>
        </p:nvGraphicFramePr>
        <p:xfrm>
          <a:off x="280364" y="572099"/>
          <a:ext cx="3159192" cy="240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 descr="Управление Федерального казначейства по Лиипцкой области" title="Управление Федерального казначейства по Лиипцкой области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31"/>
          <a:stretch/>
        </p:blipFill>
        <p:spPr>
          <a:xfrm>
            <a:off x="190766" y="31763"/>
            <a:ext cx="330708" cy="35990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74" y="134937"/>
            <a:ext cx="4737100" cy="20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471499600"/>
              </p:ext>
            </p:extLst>
          </p:nvPr>
        </p:nvGraphicFramePr>
        <p:xfrm>
          <a:off x="292100" y="391669"/>
          <a:ext cx="5401147" cy="2725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1850469786"/>
              </p:ext>
            </p:extLst>
          </p:nvPr>
        </p:nvGraphicFramePr>
        <p:xfrm>
          <a:off x="215900" y="403225"/>
          <a:ext cx="5293290" cy="26740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95360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43548465"/>
              </p:ext>
            </p:extLst>
          </p:nvPr>
        </p:nvGraphicFramePr>
        <p:xfrm>
          <a:off x="139700" y="555625"/>
          <a:ext cx="29718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59102"/>
            <a:ext cx="334963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25" y="186680"/>
            <a:ext cx="47371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035300" y="555625"/>
            <a:ext cx="2553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Статистика рассмотрения дел об административных </a:t>
            </a:r>
            <a:r>
              <a:rPr lang="ru-RU" sz="9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правонарушениях, наложены административные штрафы</a:t>
            </a:r>
          </a:p>
          <a:p>
            <a:pPr algn="ctr"/>
            <a:r>
              <a:rPr lang="ru-RU" sz="9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202</a:t>
            </a:r>
            <a:r>
              <a:rPr lang="en-US" sz="9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9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году</a:t>
            </a:r>
            <a:endParaRPr lang="ru-RU" sz="9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909920053"/>
              </p:ext>
            </p:extLst>
          </p:nvPr>
        </p:nvGraphicFramePr>
        <p:xfrm>
          <a:off x="2913823" y="1063456"/>
          <a:ext cx="2796225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46707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1621</TotalTime>
  <Words>126</Words>
  <Application>Microsoft Office PowerPoint</Application>
  <PresentationFormat>Произвольный</PresentationFormat>
  <Paragraphs>35</Paragraphs>
  <Slides>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Кирина  Олеся Вячеславовна</cp:lastModifiedBy>
  <cp:revision>146</cp:revision>
  <cp:lastPrinted>2021-05-04T14:05:01Z</cp:lastPrinted>
  <dcterms:created xsi:type="dcterms:W3CDTF">2019-07-31T16:47:50Z</dcterms:created>
  <dcterms:modified xsi:type="dcterms:W3CDTF">2023-01-30T08:28:11Z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