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7" r:id="rId2"/>
    <p:sldId id="275" r:id="rId3"/>
    <p:sldId id="269" r:id="rId4"/>
    <p:sldId id="270" r:id="rId5"/>
    <p:sldId id="271" r:id="rId6"/>
  </p:sldIdLst>
  <p:sldSz cx="5765800" cy="3244850"/>
  <p:notesSz cx="9926638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4978B1"/>
    <a:srgbClr val="11437F"/>
    <a:srgbClr val="DDDDDD"/>
    <a:srgbClr val="E6E6E6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5" autoAdjust="0"/>
    <p:restoredTop sz="94226" autoAdjust="0"/>
  </p:normalViewPr>
  <p:slideViewPr>
    <p:cSldViewPr>
      <p:cViewPr varScale="1">
        <p:scale>
          <a:sx n="206" d="100"/>
          <a:sy n="206" d="100"/>
        </p:scale>
        <p:origin x="180" y="34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ru-RU" sz="10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количестве контрольных мероприятий, проведённых за</a:t>
            </a:r>
            <a:r>
              <a:rPr lang="ru-RU" sz="1000" b="0" baseline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год</a:t>
            </a:r>
          </a:p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 sz="1100" b="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359608604277268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4153196943897484"/>
          <c:y val="0.2616752137009663"/>
          <c:w val="0.3047816464921434"/>
          <c:h val="0.5871096963141291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9525"/>
              <a:effectLst>
                <a:glow rad="127000">
                  <a:schemeClr val="bg1"/>
                </a:glow>
              </a:effectLst>
            </c:spPr>
            <c:extLst>
              <c:ext xmlns:c16="http://schemas.microsoft.com/office/drawing/2014/chart" uri="{C3380CC4-5D6E-409C-BE32-E72D297353CC}">
                <c16:uniqueId val="{00000001-B4C1-4607-B5D1-EFC548CE2878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9525"/>
            </c:spPr>
            <c:extLst>
              <c:ext xmlns:c16="http://schemas.microsoft.com/office/drawing/2014/chart" uri="{C3380CC4-5D6E-409C-BE32-E72D297353CC}">
                <c16:uniqueId val="{00000003-B4C1-4607-B5D1-EFC548CE2878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B4C1-4607-B5D1-EFC548CE2878}"/>
              </c:ext>
            </c:extLst>
          </c:dPt>
          <c:dLbls>
            <c:dLbl>
              <c:idx val="0"/>
              <c:layout>
                <c:manualLayout>
                  <c:x val="6.6720805596663213E-2"/>
                  <c:y val="2.16676358662082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</a:t>
                    </a:r>
                    <a:r>
                      <a:rPr lang="en-US" baseline="0" dirty="0" smtClean="0"/>
                      <a:t>; </a:t>
                    </a:r>
                    <a:fld id="{4B155F2F-CDAA-4B85-BB15-65DBBF4A6D44}" type="PERCENTAGE">
                      <a:rPr lang="en-US" baseline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4C1-4607-B5D1-EFC548CE2878}"/>
                </c:ext>
              </c:extLst>
            </c:dLbl>
            <c:dLbl>
              <c:idx val="1"/>
              <c:layout>
                <c:manualLayout>
                  <c:x val="-6.3707873450593283E-2"/>
                  <c:y val="-3.57310727381745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3; </a:t>
                    </a:r>
                    <a:fld id="{313546B8-20CD-4E38-9A47-C31FC031C61E}" type="PERCENTAGE">
                      <a:rPr lang="en-US" baseline="0"/>
                      <a:pPr/>
                      <a:t>[ПРОЦЕНТ]</a:t>
                    </a:fld>
                    <a:endParaRPr lang="en-US" baseline="0" dirty="0" smtClean="0"/>
                  </a:p>
                </c:rich>
              </c:tx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4C1-4607-B5D1-EFC548CE2878}"/>
                </c:ext>
              </c:extLst>
            </c:dLbl>
            <c:dLbl>
              <c:idx val="2"/>
              <c:layout>
                <c:manualLayout>
                  <c:x val="-6.8518397949094575E-2"/>
                  <c:y val="-5.0727991888854407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defRPr>
                    </a:pPr>
                    <a:r>
                      <a:rPr lang="en-US" dirty="0" smtClean="0"/>
                      <a:t>10; 22%</a:t>
                    </a:r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407633686888505"/>
                      <c:h val="6.49803096818514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4C1-4607-B5D1-EFC548CE28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317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Плановых КМ</c:v>
                </c:pt>
                <c:pt idx="1">
                  <c:v>Внеплановых КМ</c:v>
                </c:pt>
                <c:pt idx="2">
                  <c:v>Встречных проверок, обследований в рамках основных КМ                         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</c:v>
                </c:pt>
                <c:pt idx="1">
                  <c:v>3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4C1-4607-B5D1-EFC548CE2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840577176911903"/>
          <c:y val="0.26205259891108174"/>
          <c:w val="0.23800893087051059"/>
          <c:h val="0.49849648527067786"/>
        </c:manualLayout>
      </c:layout>
      <c:overlay val="0"/>
      <c:txPr>
        <a:bodyPr/>
        <a:lstStyle/>
        <a:p>
          <a:pPr>
            <a:defRPr sz="7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76040737273029"/>
          <c:y val="0.2586661470461582"/>
          <c:w val="0.29526043264514001"/>
          <c:h val="0.6341943052572973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BFDB-4829-808F-AF8BB56487A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BFDB-4829-808F-AF8BB56487AF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BFDB-4829-808F-AF8BB56487AF}"/>
              </c:ext>
            </c:extLst>
          </c:dPt>
          <c:dLbls>
            <c:dLbl>
              <c:idx val="0"/>
              <c:layout>
                <c:manualLayout>
                  <c:x val="4.3856427233354683E-3"/>
                  <c:y val="0.22055751049379835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FDB-4829-808F-AF8BB56487AF}"/>
                </c:ext>
              </c:extLst>
            </c:dLbl>
            <c:dLbl>
              <c:idx val="1"/>
              <c:layout>
                <c:manualLayout>
                  <c:x val="-2.252518977736474E-2"/>
                  <c:y val="-1.7416174487280944E-2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FDB-4829-808F-AF8BB56487AF}"/>
                </c:ext>
              </c:extLst>
            </c:dLbl>
            <c:dLbl>
              <c:idx val="2"/>
              <c:layout>
                <c:manualLayout>
                  <c:x val="-4.9352484380254434E-2"/>
                  <c:y val="1.6160105136061878E-2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FDB-4829-808F-AF8BB56487AF}"/>
                </c:ext>
              </c:extLst>
            </c:dLbl>
            <c:dLbl>
              <c:idx val="3"/>
              <c:layout>
                <c:manualLayout>
                  <c:x val="1.3654279088293355E-2"/>
                  <c:y val="-0.22933018820801926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DB-4829-808F-AF8BB56487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317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средства федерального бюджета, включая средства, выделенные из федерального бюджета в виде межбюджетных трансфертов  </c:v>
                </c:pt>
                <c:pt idx="1">
                  <c:v>средства бюджета Липецкой области</c:v>
                </c:pt>
                <c:pt idx="2">
                  <c:v>другие средства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14837.21</c:v>
                </c:pt>
                <c:pt idx="1">
                  <c:v>2328.0300000000002</c:v>
                </c:pt>
                <c:pt idx="2">
                  <c:v>9147.9500000000007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FDB-4829-808F-AF8BB56487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ayout>
        <c:manualLayout>
          <c:xMode val="edge"/>
          <c:yMode val="edge"/>
          <c:x val="0.69678572916858483"/>
          <c:y val="6.5300965756716109E-2"/>
          <c:w val="0.29391905089789261"/>
          <c:h val="0.89222864682102943"/>
        </c:manualLayout>
      </c:layout>
      <c:overlay val="0"/>
      <c:txPr>
        <a:bodyPr/>
        <a:lstStyle/>
        <a:p>
          <a:pPr>
            <a:defRPr sz="700">
              <a:solidFill>
                <a:schemeClr val="tx1">
                  <a:lumMod val="65000"/>
                  <a:lumOff val="35000"/>
                </a:schemeClr>
              </a:solidFill>
              <a:latin typeface="+mj-lt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05770255836399"/>
          <c:y val="0.23808448940219595"/>
          <c:w val="0.29526043264514001"/>
          <c:h val="0.6341943052572973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>
        <c:manualLayout>
          <c:xMode val="edge"/>
          <c:yMode val="edge"/>
          <c:x val="0.65843662466509434"/>
          <c:y val="0.14910761154855642"/>
          <c:w val="0.34156337533490572"/>
          <c:h val="0.84595522150640257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207424871866082"/>
          <c:y val="0.12510435525263472"/>
          <c:w val="0.42618239318080059"/>
          <c:h val="0.772300701826921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18474342044361824"/>
                  <c:y val="-1.147542352884683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1007940,9</a:t>
                    </a:r>
                  </a:p>
                  <a:p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1767615226069"/>
                      <c:h val="5.86080815547522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A26-449A-81A7-B0DBCD70C6B7}"/>
                </c:ext>
              </c:extLst>
            </c:dLbl>
            <c:dLbl>
              <c:idx val="1"/>
              <c:layout>
                <c:manualLayout>
                  <c:x val="7.4101551209172362E-2"/>
                  <c:y val="-1.0876751174061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A26-449A-81A7-B0DBCD70C6B7}"/>
                </c:ext>
              </c:extLst>
            </c:dLbl>
            <c:dLbl>
              <c:idx val="2"/>
              <c:layout>
                <c:manualLayout>
                  <c:x val="0.27111682904205137"/>
                  <c:y val="-1.00531851582712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A26-449A-81A7-B0DBCD70C6B7}"/>
                </c:ext>
              </c:extLst>
            </c:dLbl>
            <c:dLbl>
              <c:idx val="3"/>
              <c:layout>
                <c:manualLayout>
                  <c:x val="6.2838612658667858E-2"/>
                  <c:y val="-6.33836786087915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A26-449A-81A7-B0DBCD70C6B7}"/>
                </c:ext>
              </c:extLst>
            </c:dLbl>
            <c:dLbl>
              <c:idx val="4"/>
              <c:layout>
                <c:manualLayout>
                  <c:x val="5.0384543450292731E-2"/>
                  <c:y val="-4.861851053447631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A26-449A-81A7-B0DBCD70C6B7}"/>
                </c:ext>
              </c:extLst>
            </c:dLbl>
            <c:dLbl>
              <c:idx val="5"/>
              <c:layout>
                <c:manualLayout>
                  <c:x val="3.5988959607351947E-2"/>
                  <c:y val="-3.88145159774730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A26-449A-81A7-B0DBCD70C6B7}"/>
                </c:ext>
              </c:extLst>
            </c:dLbl>
            <c:dLbl>
              <c:idx val="6"/>
              <c:layout>
                <c:manualLayout>
                  <c:x val="3.3589695633528489E-2"/>
                  <c:y val="5.3038987832354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A26-449A-81A7-B0DBCD70C6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6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Другие нарушения законодательства в финансово-бюджетной сфере</c:v>
                </c:pt>
                <c:pt idx="1">
                  <c:v>Неэффективное использование бюджетных средств</c:v>
                </c:pt>
                <c:pt idx="2">
                  <c:v>Нарушения в сфере закупок</c:v>
                </c:pt>
                <c:pt idx="3">
                  <c:v>Неправомерное использование бюджетных средств</c:v>
                </c:pt>
                <c:pt idx="4">
                  <c:v>Несоблюдение порядка, целей и условий предоставления средств из бюджета, предоставление кредитов и займов, обеспеченных государственными гарантиями</c:v>
                </c:pt>
                <c:pt idx="5">
                  <c:v>нарушения порядка ведения бюджетного учета, представления бюджетной отчетности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1007940.9</c:v>
                </c:pt>
                <c:pt idx="1">
                  <c:v>120440.2</c:v>
                </c:pt>
                <c:pt idx="2">
                  <c:v>1384463.4</c:v>
                </c:pt>
                <c:pt idx="3">
                  <c:v>78716.399999999994</c:v>
                </c:pt>
                <c:pt idx="4">
                  <c:v>17972.2</c:v>
                </c:pt>
                <c:pt idx="5" formatCode="General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A26-449A-81A7-B0DBCD70C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1"/>
        <c:overlap val="100"/>
        <c:axId val="99015680"/>
        <c:axId val="98706176"/>
      </c:barChart>
      <c:catAx>
        <c:axId val="99015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3175"/>
        </c:spPr>
        <c:txPr>
          <a:bodyPr anchor="ctr" anchorCtr="1"/>
          <a:lstStyle/>
          <a:p>
            <a:pPr>
              <a:defRPr sz="6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98706176"/>
        <c:crosses val="autoZero"/>
        <c:auto val="1"/>
        <c:lblAlgn val="ctr"/>
        <c:lblOffset val="100"/>
        <c:noMultiLvlLbl val="0"/>
      </c:catAx>
      <c:valAx>
        <c:axId val="98706176"/>
        <c:scaling>
          <c:orientation val="minMax"/>
        </c:scaling>
        <c:delete val="0"/>
        <c:axPos val="b"/>
        <c:majorGridlines>
          <c:spPr>
            <a:ln w="3175"/>
          </c:spPr>
        </c:majorGridlines>
        <c:numFmt formatCode="0.0" sourceLinked="1"/>
        <c:majorTickMark val="out"/>
        <c:minorTickMark val="in"/>
        <c:tickLblPos val="nextTo"/>
        <c:spPr>
          <a:ln w="3175"/>
        </c:spPr>
        <c:txPr>
          <a:bodyPr/>
          <a:lstStyle/>
          <a:p>
            <a:pPr>
              <a:defRPr sz="5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990156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 принятых мерах по результатам контроля в финансово-бюджетной сфере</a:t>
            </a:r>
          </a:p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за</a:t>
            </a:r>
            <a:r>
              <a:rPr lang="en-US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lang="en-US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ru-RU" sz="900" dirty="0">
              <a:solidFill>
                <a:srgbClr val="00669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061278590176228"/>
          <c:y val="2.5819151638303275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3011954060861134E-2"/>
          <c:y val="0.32258064516129031"/>
          <c:w val="0.82749858343505145"/>
          <c:h val="0.426287679949097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8074552146171257E-3"/>
                  <c:y val="5.917365168063669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DC2-44BD-B4C2-72A75D64D627}"/>
                </c:ext>
              </c:extLst>
            </c:dLbl>
            <c:dLbl>
              <c:idx val="1"/>
              <c:layout>
                <c:manualLayout>
                  <c:x val="0"/>
                  <c:y val="9.77520955041910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DC2-44BD-B4C2-72A75D64D627}"/>
                </c:ext>
              </c:extLst>
            </c:dLbl>
            <c:dLbl>
              <c:idx val="2"/>
              <c:layout>
                <c:manualLayout>
                  <c:x val="-2.5532045391412315E-4"/>
                  <c:y val="-1.303234273135212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29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551365233413181E-2"/>
                      <c:h val="5.319913639827279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DC2-44BD-B4C2-72A75D64D6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6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Обязательные для рассмотрения представления</c:v>
                </c:pt>
                <c:pt idx="1">
                  <c:v>Обязательные для рассмотрения предписания</c:v>
                </c:pt>
                <c:pt idx="2">
                  <c:v>Информационные письма в правоохранительные органы, органы прокуратуры и иные органы государственной власти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</c:v>
                </c:pt>
                <c:pt idx="1">
                  <c:v>2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C2-44BD-B4C2-72A75D64D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98816384"/>
        <c:axId val="98817920"/>
      </c:barChart>
      <c:catAx>
        <c:axId val="9881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8817920"/>
        <c:crossesAt val="1"/>
        <c:auto val="1"/>
        <c:lblAlgn val="ctr"/>
        <c:lblOffset val="100"/>
        <c:noMultiLvlLbl val="0"/>
      </c:catAx>
      <c:valAx>
        <c:axId val="98817920"/>
        <c:scaling>
          <c:orientation val="minMax"/>
          <c:max val="30"/>
          <c:min val="1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minorGridlines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8816384"/>
        <c:crosses val="autoZero"/>
        <c:crossBetween val="between"/>
        <c:majorUnit val="5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43608151922185"/>
          <c:y val="0.25664470475871326"/>
          <c:w val="0.79203450671607223"/>
          <c:h val="0.516788920912766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ед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52FF-4122-8269-8E74FAA014F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2FF-4122-8269-8E74FAA014F0}"/>
              </c:ext>
            </c:extLst>
          </c:dPt>
          <c:cat>
            <c:strRef>
              <c:f>Лист1!$A$2:$A$7</c:f>
              <c:strCache>
                <c:ptCount val="6"/>
                <c:pt idx="0">
                  <c:v>ч. 2 статьи 7.29.3</c:v>
                </c:pt>
                <c:pt idx="1">
                  <c:v>ч. 3 статьи 15.15.3</c:v>
                </c:pt>
                <c:pt idx="2">
                  <c:v>ч. 1.1 статьи 15.15.5</c:v>
                </c:pt>
                <c:pt idx="3">
                  <c:v>ч. 2 статьи 15.15.5</c:v>
                </c:pt>
                <c:pt idx="4">
                  <c:v>ч. 3 статьи 15.15.7</c:v>
                </c:pt>
                <c:pt idx="5">
                  <c:v>ч. 20 статьи 19.5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7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FF-4122-8269-8E74FAA01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3"/>
        <c:axId val="98847744"/>
        <c:axId val="98857728"/>
      </c:barChart>
      <c:catAx>
        <c:axId val="988477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noFill/>
          <a:ln w="0"/>
        </c:spPr>
        <c:crossAx val="98857728"/>
        <c:crossesAt val="0"/>
        <c:auto val="1"/>
        <c:lblAlgn val="ctr"/>
        <c:lblOffset val="100"/>
        <c:noMultiLvlLbl val="0"/>
      </c:catAx>
      <c:valAx>
        <c:axId val="98857728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6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98847744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0"/>
        <c:spPr>
          <a:ln w="3175"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 rtl="0">
              <a:defRPr sz="500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dTable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0.16081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5401147" cy="432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об объёме выявленных нарушений  </a:t>
          </a:r>
        </a:p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за</a:t>
          </a:r>
          <a:r>
            <a:rPr lang="en-US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2024 год 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тыс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рублей)</a:t>
          </a:r>
        </a:p>
        <a:p xmlns:a="http://schemas.openxmlformats.org/drawingml/2006/main">
          <a:pPr algn="just"/>
          <a:endParaRPr lang="ru-RU" sz="10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0.01689</cdr:y>
    </cdr:from>
    <cdr:to>
      <cdr:x>1</cdr:x>
      <cdr:y>0.20725</cdr:y>
    </cdr:to>
    <cdr:sp macro="" textlink="">
      <cdr:nvSpPr>
        <cdr:cNvPr id="3" name="TextBox 7"/>
        <cdr:cNvSpPr txBox="1"/>
      </cdr:nvSpPr>
      <cdr:spPr>
        <a:xfrm xmlns:a="http://schemas.openxmlformats.org/drawingml/2006/main">
          <a:off x="0" y="45046"/>
          <a:ext cx="2590800" cy="50784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Статистика рассмотрения дел об административных </a:t>
          </a:r>
          <a:r>
            <a:rPr lang="ru-RU" sz="9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правонарушениях </a:t>
          </a:r>
        </a:p>
        <a:p xmlns:a="http://schemas.openxmlformats.org/drawingml/2006/main">
          <a:pPr algn="ctr"/>
          <a:r>
            <a:rPr lang="ru-RU" sz="9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за 2024 год</a:t>
          </a:r>
          <a:endParaRPr lang="ru-RU" sz="900" dirty="0">
            <a:solidFill>
              <a:srgbClr val="006699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1907" cy="34222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0" y="1"/>
            <a:ext cx="4301907" cy="34222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9888" y="858838"/>
            <a:ext cx="4106862" cy="2311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301504"/>
            <a:ext cx="7942404" cy="2700926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515772"/>
            <a:ext cx="4301907" cy="34222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0" y="6515772"/>
            <a:ext cx="4301907" cy="34222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138238" y="1573213"/>
            <a:ext cx="13979526" cy="7867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138238" y="1573213"/>
            <a:ext cx="13979526" cy="7867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138238" y="1573213"/>
            <a:ext cx="13979526" cy="7867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138238" y="1573213"/>
            <a:ext cx="13979526" cy="7867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138238" y="1573213"/>
            <a:ext cx="13979526" cy="7867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111501" y="483543"/>
            <a:ext cx="2633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КОНТРОЛЯ В ФБС: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эффективного расходования бюджетных средств посредством превентивного контроля с применением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риск-ориентированных подходов в едином цифровом пространстве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2750" y="1393825"/>
            <a:ext cx="4940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ВНУТРЕННЕГО  </a:t>
            </a:r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ФИНАНСОВОГО 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КОНТРОЛЯ </a:t>
            </a:r>
          </a:p>
          <a:p>
            <a:pPr algn="ctr"/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2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dirty="0">
              <a:solidFill>
                <a:srgbClr val="11437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300" y="2765425"/>
            <a:ext cx="49403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Липецк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032292683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735143947"/>
              </p:ext>
            </p:extLst>
          </p:nvPr>
        </p:nvGraphicFramePr>
        <p:xfrm>
          <a:off x="440930" y="462023"/>
          <a:ext cx="5114619" cy="265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139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088155115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471501858"/>
              </p:ext>
            </p:extLst>
          </p:nvPr>
        </p:nvGraphicFramePr>
        <p:xfrm>
          <a:off x="437994" y="921158"/>
          <a:ext cx="4840403" cy="2133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673100" y="493034"/>
            <a:ext cx="4248093" cy="42595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объёме </a:t>
            </a:r>
            <a:r>
              <a:rPr lang="ru-RU" sz="1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проверенных </a:t>
            </a:r>
            <a:r>
              <a:rPr lang="ru-RU" sz="1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</a:t>
            </a:r>
          </a:p>
          <a:p>
            <a:pPr algn="ctr"/>
            <a:r>
              <a:rPr lang="ru-RU" sz="1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2024 год </a:t>
            </a:r>
            <a:r>
              <a:rPr lang="ru-RU" sz="1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ru-RU" sz="1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1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algn="ctr"/>
            <a:endPara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47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907651160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0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303623934"/>
              </p:ext>
            </p:extLst>
          </p:nvPr>
        </p:nvGraphicFramePr>
        <p:xfrm>
          <a:off x="292100" y="427993"/>
          <a:ext cx="5401147" cy="2547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961375014"/>
              </p:ext>
            </p:extLst>
          </p:nvPr>
        </p:nvGraphicFramePr>
        <p:xfrm>
          <a:off x="154084" y="722670"/>
          <a:ext cx="5293290" cy="2394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536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9102"/>
            <a:ext cx="3349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5" y="186680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4889001"/>
              </p:ext>
            </p:extLst>
          </p:nvPr>
        </p:nvGraphicFramePr>
        <p:xfrm>
          <a:off x="312099" y="555625"/>
          <a:ext cx="2804319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812702157"/>
              </p:ext>
            </p:extLst>
          </p:nvPr>
        </p:nvGraphicFramePr>
        <p:xfrm>
          <a:off x="2911115" y="482600"/>
          <a:ext cx="2590800" cy="2667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6707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2956</TotalTime>
  <Words>129</Words>
  <Application>Microsoft Office PowerPoint</Application>
  <PresentationFormat>Произвольный</PresentationFormat>
  <Paragraphs>42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Кирина Олеся Вячеславовна</cp:lastModifiedBy>
  <cp:revision>230</cp:revision>
  <cp:lastPrinted>2024-07-12T07:20:46Z</cp:lastPrinted>
  <dcterms:created xsi:type="dcterms:W3CDTF">2019-07-31T16:47:50Z</dcterms:created>
  <dcterms:modified xsi:type="dcterms:W3CDTF">2025-01-22T07:13:27Z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