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7" r:id="rId2"/>
    <p:sldId id="275" r:id="rId3"/>
    <p:sldId id="269" r:id="rId4"/>
    <p:sldId id="270" r:id="rId5"/>
    <p:sldId id="271" r:id="rId6"/>
  </p:sldIdLst>
  <p:sldSz cx="5765800" cy="3244850"/>
  <p:notesSz cx="99314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1"/>
    <a:srgbClr val="006699"/>
    <a:srgbClr val="11437F"/>
    <a:srgbClr val="DDDDDD"/>
    <a:srgbClr val="E6E6E6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61" autoAdjust="0"/>
  </p:normalViewPr>
  <p:slideViewPr>
    <p:cSldViewPr>
      <p:cViewPr>
        <p:scale>
          <a:sx n="150" d="100"/>
          <a:sy n="150" d="100"/>
        </p:scale>
        <p:origin x="-2328" y="-870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ru-RU" sz="11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количестве контрольных мероприятий, проведённых в</a:t>
            </a:r>
            <a:r>
              <a:rPr lang="ru-RU" sz="1100" b="0" baseline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2021 </a:t>
            </a:r>
            <a:r>
              <a:rPr lang="ru-RU" sz="11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</a:t>
            </a:r>
          </a:p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 sz="1100" b="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359608604277268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448885244433651"/>
          <c:y val="0.27752765231749171"/>
          <c:w val="0.30974780330656104"/>
          <c:h val="0.6143063431400528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/>
              <a:effectLst>
                <a:glow rad="127000">
                  <a:schemeClr val="bg1"/>
                </a:glow>
              </a:effectLst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numFmt formatCode="General" sourceLinked="0"/>
            <c:txPr>
              <a:bodyPr/>
              <a:lstStyle/>
              <a:p>
                <a:pPr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Плановых КМ</c:v>
                </c:pt>
                <c:pt idx="1">
                  <c:v>Внеплановых КМ</c:v>
                </c:pt>
                <c:pt idx="2">
                  <c:v>Обследований </c:v>
                </c:pt>
                <c:pt idx="3">
                  <c:v>Встречных проверок, обследований в рамках основных КМ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69</c:v>
                </c:pt>
                <c:pt idx="1">
                  <c:v>12</c:v>
                </c:pt>
                <c:pt idx="2">
                  <c:v>2</c:v>
                </c:pt>
                <c:pt idx="3">
                  <c:v>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3653187070239259"/>
          <c:y val="0.22857001889185843"/>
          <c:w val="0.33733213035870518"/>
          <c:h val="0.71852486825414508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5770255836399"/>
          <c:y val="0.23808448940219595"/>
          <c:w val="0.29526043264514001"/>
          <c:h val="0.6341943052572973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2"/>
            <c:bubble3D val="0"/>
            <c:spPr>
              <a:solidFill>
                <a:srgbClr val="006699"/>
              </a:solidFill>
            </c:spPr>
          </c:dPt>
          <c:dLbls>
            <c:dLbl>
              <c:idx val="0"/>
              <c:layout>
                <c:manualLayout>
                  <c:x val="6.818921980831108E-2"/>
                  <c:y val="-2.361347968980440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17 </a:t>
                    </a:r>
                    <a:r>
                      <a:rPr lang="en-US" dirty="0" smtClean="0"/>
                      <a:t>281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52162679519739"/>
                  <c:y val="-9.4453918759217839E-3"/>
                </c:manualLayout>
              </c:layout>
              <c:tx>
                <c:rich>
                  <a:bodyPr/>
                  <a:lstStyle/>
                  <a:p>
                    <a:r>
                      <a:rPr lang="ru-RU" sz="9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lt"/>
                      </a:rPr>
                      <a:t>3 738,4</a:t>
                    </a:r>
                  </a:p>
                  <a:p>
                    <a:endParaRPr lang="en-US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3402708720943904"/>
                  <c:y val="-5.1949655317569718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средства федерального бюджета, включая средства, выделенные из федерального бюджета в виде межбюджетных трансфертов  </c:v>
                </c:pt>
                <c:pt idx="1">
                  <c:v>другие средства</c:v>
                </c:pt>
                <c:pt idx="2">
                  <c:v>средства бюджета Липецкой области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17281</c:v>
                </c:pt>
                <c:pt idx="1">
                  <c:v>3738.4</c:v>
                </c:pt>
                <c:pt idx="2">
                  <c:v>1270.5999999999999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078797707227732"/>
          <c:y val="0.13987658517103224"/>
          <c:w val="0.32510390848462373"/>
          <c:h val="0.737910084331731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+mj-lt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5770255836399"/>
          <c:y val="0.23808448940219595"/>
          <c:w val="0.29526043264514001"/>
          <c:h val="0.6341943052572973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65843662466509434"/>
          <c:y val="0.14910761154855642"/>
          <c:w val="0.34156337533490572"/>
          <c:h val="0.84595522150640257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749935985405131"/>
          <c:y val="0.17283950617283955"/>
          <c:w val="0.433380185102271"/>
          <c:h val="0.724565526191185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439558384294078E-2"/>
                  <c:y val="-3.7995029232986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5228403437358664E-3"/>
                  <c:y val="1.0893246187363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9414575637887285E-3"/>
                  <c:y val="3.71513513877206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7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Лист1!$A$2:$A$7</c:f>
              <c:strCache>
                <c:ptCount val="6"/>
                <c:pt idx="0">
                  <c:v>Нарушения ведения правил бухгалтерского (бюджетного) учета, предоставления бухгалтерской (бюджетной) отчетности</c:v>
                </c:pt>
                <c:pt idx="1">
                  <c:v>Другие нарушения</c:v>
                </c:pt>
                <c:pt idx="2">
                  <c:v>Несоблюдение порядка, целей и условий предоставления средств из бюджета</c:v>
                </c:pt>
                <c:pt idx="3">
                  <c:v>Нарушения в сфере осуществления закупок</c:v>
                </c:pt>
                <c:pt idx="4">
                  <c:v>Неправомерное использование бюджетных средств</c:v>
                </c:pt>
                <c:pt idx="5">
                  <c:v>Нарушения пероцедур составления и исполнения бюджета по расходам, установленных бюджетным законодательством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15.4</c:v>
                </c:pt>
                <c:pt idx="1">
                  <c:v>24.7</c:v>
                </c:pt>
                <c:pt idx="2">
                  <c:v>4.3</c:v>
                </c:pt>
                <c:pt idx="3">
                  <c:v>14.5</c:v>
                </c:pt>
                <c:pt idx="4">
                  <c:v>76.599999999999994</c:v>
                </c:pt>
                <c:pt idx="5">
                  <c:v>0.56000000000000005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20"/>
        <c:axId val="6984064"/>
        <c:axId val="6985600"/>
      </c:barChart>
      <c:catAx>
        <c:axId val="69840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6985600"/>
        <c:crosses val="autoZero"/>
        <c:auto val="1"/>
        <c:lblAlgn val="l"/>
        <c:lblOffset val="100"/>
        <c:noMultiLvlLbl val="0"/>
      </c:catAx>
      <c:valAx>
        <c:axId val="69856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698406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 принятых мерах по результатам контроля в финансово-бюджетной сфере</a:t>
            </a:r>
          </a:p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 2021 год</a:t>
            </a:r>
            <a:endParaRPr lang="ru-RU" sz="900" dirty="0">
              <a:solidFill>
                <a:srgbClr val="00669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25175651120533"/>
          <c:y val="2.582120416766085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3062790228144557E-2"/>
          <c:y val="0.33333333333333331"/>
          <c:w val="0.82727909011373579"/>
          <c:h val="0.426287679949097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363248593967343E-3"/>
                  <c:y val="1.666993356528316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</a:t>
                    </a:r>
                    <a:r>
                      <a:rPr lang="en-US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1.515151515151515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735042735042739E-3"/>
                  <c:y val="2.020202020202020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Обязательные для рассмотрения представления</c:v>
                </c:pt>
                <c:pt idx="1">
                  <c:v>Обязательные для рассмотрения предписания</c:v>
                </c:pt>
                <c:pt idx="2">
                  <c:v>Информационные письма в правоохранительные орнагы и органы прокуратуры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28</c:v>
                </c:pt>
                <c:pt idx="1">
                  <c:v>5</c:v>
                </c:pt>
                <c:pt idx="2">
                  <c:v>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9A-4344-8436-3016D2EE6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4929408"/>
        <c:axId val="44930944"/>
      </c:barChart>
      <c:catAx>
        <c:axId val="44929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930944"/>
        <c:crossesAt val="1"/>
        <c:auto val="1"/>
        <c:lblAlgn val="ctr"/>
        <c:lblOffset val="100"/>
        <c:noMultiLvlLbl val="0"/>
      </c:catAx>
      <c:valAx>
        <c:axId val="44930944"/>
        <c:scaling>
          <c:orientation val="minMax"/>
          <c:max val="30"/>
          <c:min val="1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4929408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40494938132733"/>
          <c:y val="3.820967090652129E-2"/>
          <c:w val="0.87416685414323214"/>
          <c:h val="0.6940596608116292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ед.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</c:dPt>
          <c:cat>
            <c:strRef>
              <c:f>Лист1!$A$2:$A$5</c:f>
              <c:strCache>
                <c:ptCount val="4"/>
                <c:pt idx="0">
                  <c:v>Статья 15.15.3 ч.3</c:v>
                </c:pt>
                <c:pt idx="1">
                  <c:v>Статья 15.15.6</c:v>
                </c:pt>
                <c:pt idx="2">
                  <c:v>Статья 15.15.10</c:v>
                </c:pt>
                <c:pt idx="3">
                  <c:v>Статья 19.5 ч.20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13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45299968"/>
        <c:axId val="45301760"/>
      </c:barChart>
      <c:catAx>
        <c:axId val="45299968"/>
        <c:scaling>
          <c:orientation val="minMax"/>
        </c:scaling>
        <c:delete val="0"/>
        <c:axPos val="b"/>
        <c:majorTickMark val="none"/>
        <c:minorTickMark val="none"/>
        <c:tickLblPos val="none"/>
        <c:crossAx val="45301760"/>
        <c:crossesAt val="0"/>
        <c:auto val="1"/>
        <c:lblAlgn val="ctr"/>
        <c:lblOffset val="100"/>
        <c:noMultiLvlLbl val="0"/>
      </c:catAx>
      <c:valAx>
        <c:axId val="45301760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7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5299968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0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 rtl="0">
              <a:defRPr sz="7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dTable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0.07313</cdr:x>
      <cdr:y>0</cdr:y>
    </cdr:from>
    <cdr:to>
      <cdr:x>0.89651</cdr:x>
      <cdr:y>0.36364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4986" y="0"/>
          <a:ext cx="4447220" cy="977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</a:t>
          </a:r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об объёме </a:t>
          </a:r>
          <a:r>
            <a: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проверенных </a:t>
          </a:r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средств </a:t>
          </a:r>
        </a:p>
        <a:p xmlns:a="http://schemas.openxmlformats.org/drawingml/2006/main">
          <a:pPr algn="ctr"/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 2021 году </a:t>
          </a:r>
          <a:r>
            <a: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млн. </a:t>
          </a:r>
          <a:r>
            <a: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руб</a:t>
          </a:r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.)</a:t>
          </a:r>
        </a:p>
        <a:p xmlns:a="http://schemas.openxmlformats.org/drawingml/2006/main">
          <a:pPr algn="ctr"/>
          <a:endParaRPr lang="ru-RU" dirty="0">
            <a:solidFill>
              <a:srgbClr val="006699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0.18914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401147" cy="50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об объёме выявленных нарушений  </a:t>
          </a:r>
        </a:p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 2021 году (млн. рублей)</a:t>
          </a:r>
        </a:p>
        <a:p xmlns:a="http://schemas.openxmlformats.org/drawingml/2006/main">
          <a:pPr algn="just"/>
          <a:endParaRPr lang="ru-RU" sz="1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0.94872</cdr:x>
      <cdr:y>0.0303</cdr:y>
    </cdr:from>
    <cdr:to>
      <cdr:x>0.94872</cdr:x>
      <cdr:y>0.87879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>
          <a:off x="2819400" y="76200"/>
          <a:ext cx="0" cy="2133600"/>
        </a:xfrm>
        <a:prstGeom xmlns:a="http://schemas.openxmlformats.org/drawingml/2006/main" prst="line">
          <a:avLst/>
        </a:prstGeom>
        <a:ln xmlns:a="http://schemas.openxmlformats.org/drawingml/2006/main" w="6350">
          <a:solidFill>
            <a:schemeClr val="bg1">
              <a:lumMod val="65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0.31148</cdr:x>
      <cdr:y>0.0303</cdr:y>
    </cdr:from>
    <cdr:to>
      <cdr:x>0.5082</cdr:x>
      <cdr:y>0.39394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7800" y="76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696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70350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95" y="3270934"/>
            <a:ext cx="7946214" cy="2675917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696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1/21/2022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11501" y="483543"/>
            <a:ext cx="2633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КОНТРОЛЯ В ФБС: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эффективного расходования бюджетных средств посредством превентивного контроля с применением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риск-ориентированных подходов в едином цифровом пространстве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50" y="1393825"/>
            <a:ext cx="4940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 ИТОГИ  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 ВНУТРЕННЕГО  </a:t>
            </a:r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ФИНАНСОВОГО  КОНТРОЛЯ </a:t>
            </a:r>
            <a:endParaRPr lang="ru-RU" sz="1100" b="1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2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ГОД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300" y="2765425"/>
            <a:ext cx="49403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Липецк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32292683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254733855"/>
              </p:ext>
            </p:extLst>
          </p:nvPr>
        </p:nvGraphicFramePr>
        <p:xfrm>
          <a:off x="368300" y="479425"/>
          <a:ext cx="5114619" cy="265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139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088155115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104503230"/>
              </p:ext>
            </p:extLst>
          </p:nvPr>
        </p:nvGraphicFramePr>
        <p:xfrm>
          <a:off x="292100" y="479425"/>
          <a:ext cx="5401147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044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907651160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0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504084601"/>
              </p:ext>
            </p:extLst>
          </p:nvPr>
        </p:nvGraphicFramePr>
        <p:xfrm>
          <a:off x="292100" y="427993"/>
          <a:ext cx="5401147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580446110"/>
              </p:ext>
            </p:extLst>
          </p:nvPr>
        </p:nvGraphicFramePr>
        <p:xfrm>
          <a:off x="215900" y="403225"/>
          <a:ext cx="5293290" cy="267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53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1621062634"/>
              </p:ext>
            </p:extLst>
          </p:nvPr>
        </p:nvGraphicFramePr>
        <p:xfrm>
          <a:off x="139700" y="555625"/>
          <a:ext cx="28956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9102"/>
            <a:ext cx="3349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5" y="186680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35300" y="555625"/>
            <a:ext cx="2553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рассмотрения дел об административных </a:t>
            </a:r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правонарушениях</a:t>
            </a:r>
          </a:p>
          <a:p>
            <a:pPr algn="ctr"/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2021 году</a:t>
            </a:r>
            <a:endParaRPr lang="ru-RU" sz="9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3521545915"/>
              </p:ext>
            </p:extLst>
          </p:nvPr>
        </p:nvGraphicFramePr>
        <p:xfrm>
          <a:off x="2959100" y="1089025"/>
          <a:ext cx="26670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6707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1449</TotalTime>
  <Words>115</Words>
  <Application>Microsoft Office PowerPoint</Application>
  <PresentationFormat>Произвольный</PresentationFormat>
  <Paragraphs>32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Шеховцова Татьяна Викторовна</cp:lastModifiedBy>
  <cp:revision>132</cp:revision>
  <cp:lastPrinted>2022-01-21T12:19:15Z</cp:lastPrinted>
  <dcterms:created xsi:type="dcterms:W3CDTF">2019-07-31T16:47:50Z</dcterms:created>
  <dcterms:modified xsi:type="dcterms:W3CDTF">2022-01-21T12:33:06Z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