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3.xml" ContentType="application/vnd.openxmlformats-officedocument.presentationml.notes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drawings/drawing1.xml" ContentType="application/vnd.openxmlformats-officedocument.drawingml.chartshapes+xml"/>
  <Override PartName="/ppt/notesSlides/notesSlide4.xml" ContentType="application/vnd.openxmlformats-officedocument.presentationml.notesSlide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drawings/drawing2.xml" ContentType="application/vnd.openxmlformats-officedocument.drawingml.chartshapes+xml"/>
  <Override PartName="/ppt/charts/chart7.xml" ContentType="application/vnd.openxmlformats-officedocument.drawingml.chart+xml"/>
  <Override PartName="/ppt/notesSlides/notesSlide5.xml" ContentType="application/vnd.openxmlformats-officedocument.presentationml.notesSlide+xml"/>
  <Override PartName="/ppt/charts/chart8.xml" ContentType="application/vnd.openxmlformats-officedocument.drawingml.chart+xml"/>
  <Override PartName="/ppt/drawings/drawing3.xml" ContentType="application/vnd.openxmlformats-officedocument.drawingml.chartshapes+xml"/>
  <Override PartName="/ppt/charts/chart9.xml" ContentType="application/vnd.openxmlformats-officedocument.drawingml.chart+xml"/>
  <Override PartName="/ppt/drawings/drawing4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"/>
  </p:notesMasterIdLst>
  <p:sldIdLst>
    <p:sldId id="267" r:id="rId2"/>
    <p:sldId id="275" r:id="rId3"/>
    <p:sldId id="269" r:id="rId4"/>
    <p:sldId id="270" r:id="rId5"/>
    <p:sldId id="271" r:id="rId6"/>
  </p:sldIdLst>
  <p:sldSz cx="5765800" cy="3244850"/>
  <p:notesSz cx="9931400" cy="67945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880">
          <p15:clr>
            <a:srgbClr val="A4A3A4"/>
          </p15:clr>
        </p15:guide>
        <p15:guide id="2" pos="215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978B1"/>
    <a:srgbClr val="006699"/>
    <a:srgbClr val="11437F"/>
    <a:srgbClr val="DDDDDD"/>
    <a:srgbClr val="E6E6E6"/>
    <a:srgbClr val="99CCFF"/>
    <a:srgbClr val="FCFCFC"/>
    <a:srgbClr val="003B59"/>
    <a:srgbClr val="ECD6A5"/>
    <a:srgbClr val="C192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55" autoAdjust="0"/>
    <p:restoredTop sz="94661" autoAdjust="0"/>
  </p:normalViewPr>
  <p:slideViewPr>
    <p:cSldViewPr>
      <p:cViewPr>
        <p:scale>
          <a:sx n="120" d="100"/>
          <a:sy n="120" d="100"/>
        </p:scale>
        <p:origin x="-1810" y="-634"/>
      </p:cViewPr>
      <p:guideLst>
        <p:guide orient="horz" pos="2880"/>
        <p:guide pos="2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Microsoft_Excel_Worksheet8.xlsx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package" Target="../embeddings/Microsoft_Excel_Worksheet9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1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100" dirty="0" smtClean="0"/>
              <a:t>Диаграмма</a:t>
            </a:r>
            <a:endParaRPr lang="ru-RU" sz="1100" dirty="0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l"/>
      <c:layout>
        <c:manualLayout>
          <c:xMode val="edge"/>
          <c:yMode val="edge"/>
          <c:x val="3.88925396113943E-2"/>
          <c:y val="0.37853958879848731"/>
          <c:w val="0.2358460644367294"/>
          <c:h val="0.351180806157369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1"/>
    </mc:Choice>
    <mc:Fallback>
      <c:style val="11"/>
    </mc:Fallback>
  </mc:AlternateContent>
  <c:chart>
    <c:title>
      <c:tx>
        <c:rich>
          <a:bodyPr/>
          <a:lstStyle/>
          <a:p>
            <a:pPr>
              <a:defRPr sz="1400">
                <a:solidFill>
                  <a:schemeClr val="tx1">
                    <a:lumMod val="65000"/>
                    <a:lumOff val="35000"/>
                  </a:schemeClr>
                </a:solidFill>
              </a:defRPr>
            </a:pPr>
            <a:r>
              <a:rPr lang="ru-RU" sz="1100" b="0" dirty="0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Информация о количестве контрольных мероприятий, проведённых за 9 месяцев 2021 года</a:t>
            </a:r>
          </a:p>
          <a:p>
            <a:pPr>
              <a:defRPr sz="1400">
                <a:solidFill>
                  <a:schemeClr val="tx1">
                    <a:lumMod val="65000"/>
                    <a:lumOff val="35000"/>
                  </a:schemeClr>
                </a:solidFill>
              </a:defRPr>
            </a:pPr>
            <a:endParaRPr lang="ru-RU" sz="1100" b="0" dirty="0" smtClean="0">
              <a:solidFill>
                <a:srgbClr val="0066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c:rich>
      </c:tx>
      <c:layout>
        <c:manualLayout>
          <c:xMode val="edge"/>
          <c:yMode val="edge"/>
          <c:x val="0.13596086042772687"/>
          <c:y val="0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17448885244433651"/>
          <c:y val="0.27752765231749171"/>
          <c:w val="0.30974780330656104"/>
          <c:h val="0.61430634314005284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 w="19050"/>
              <a:effectLst>
                <a:glow rad="127000">
                  <a:schemeClr val="bg1"/>
                </a:glow>
              </a:effectLst>
            </c:spPr>
          </c:dPt>
          <c:dPt>
            <c:idx val="1"/>
            <c:bubble3D val="0"/>
            <c:spPr>
              <a:solidFill>
                <a:schemeClr val="tx2">
                  <a:lumMod val="20000"/>
                  <a:lumOff val="80000"/>
                </a:schemeClr>
              </a:solidFill>
            </c:spPr>
          </c:dPt>
          <c:dPt>
            <c:idx val="2"/>
            <c:bubble3D val="0"/>
            <c:spPr>
              <a:solidFill>
                <a:schemeClr val="bg1">
                  <a:lumMod val="85000"/>
                </a:schemeClr>
              </a:solidFill>
            </c:spPr>
          </c:dPt>
          <c:dLbls>
            <c:numFmt formatCode="General" sourceLinked="0"/>
            <c:txPr>
              <a:bodyPr/>
              <a:lstStyle/>
              <a:p>
                <a:pPr>
                  <a:defRPr>
                    <a:solidFill>
                      <a:schemeClr val="tx1">
                        <a:lumMod val="65000"/>
                        <a:lumOff val="35000"/>
                      </a:schemeClr>
                    </a:solidFill>
                  </a:defRPr>
                </a:pPr>
                <a:endParaRPr lang="ru-RU"/>
              </a:p>
            </c:txPr>
            <c:dLblPos val="outEnd"/>
            <c:showLegendKey val="1"/>
            <c:showVal val="1"/>
            <c:showCatName val="0"/>
            <c:showSerName val="0"/>
            <c:showPercent val="1"/>
            <c:showBubbleSize val="0"/>
            <c:showLeaderLines val="1"/>
          </c:dLbls>
          <c:cat>
            <c:strRef>
              <c:f>Лист1!$A$2:$A$5</c:f>
              <c:strCache>
                <c:ptCount val="4"/>
                <c:pt idx="0">
                  <c:v>Плановых КМ</c:v>
                </c:pt>
                <c:pt idx="1">
                  <c:v>Внеплановых КМ</c:v>
                </c:pt>
                <c:pt idx="2">
                  <c:v>Обследований </c:v>
                </c:pt>
                <c:pt idx="3">
                  <c:v>Встречных проверок, обследований в рамках основных КМ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60</c:v>
                </c:pt>
                <c:pt idx="1">
                  <c:v>7</c:v>
                </c:pt>
                <c:pt idx="2">
                  <c:v>2</c:v>
                </c:pt>
                <c:pt idx="3">
                  <c:v>22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egendEntry>
        <c:idx val="0"/>
        <c:txPr>
          <a:bodyPr/>
          <a:lstStyle/>
          <a:p>
            <a:pPr>
              <a:defRPr sz="9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ru-RU"/>
          </a:p>
        </c:txPr>
      </c:legendEntry>
      <c:legendEntry>
        <c:idx val="1"/>
        <c:txPr>
          <a:bodyPr/>
          <a:lstStyle/>
          <a:p>
            <a:pPr>
              <a:defRPr sz="9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ru-RU"/>
          </a:p>
        </c:txPr>
      </c:legendEntry>
      <c:legendEntry>
        <c:idx val="2"/>
        <c:txPr>
          <a:bodyPr/>
          <a:lstStyle/>
          <a:p>
            <a:pPr>
              <a:defRPr sz="9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ru-RU"/>
          </a:p>
        </c:txPr>
      </c:legendEntry>
      <c:layout>
        <c:manualLayout>
          <c:xMode val="edge"/>
          <c:yMode val="edge"/>
          <c:x val="0.65143034114564535"/>
          <c:y val="0.22857001889185843"/>
          <c:w val="0.33733213035870518"/>
          <c:h val="0.71852486825414508"/>
        </c:manualLayout>
      </c:layout>
      <c:overlay val="0"/>
      <c:txPr>
        <a:bodyPr/>
        <a:lstStyle/>
        <a:p>
          <a:pPr>
            <a:defRPr sz="90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defRPr>
          </a:pPr>
          <a:endParaRPr lang="ru-RU"/>
        </a:p>
      </c:txPr>
    </c:legend>
    <c:plotVisOnly val="1"/>
    <c:dispBlanksAs val="zero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1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100" dirty="0" smtClean="0"/>
              <a:t>Диаграмма</a:t>
            </a:r>
            <a:endParaRPr lang="ru-RU" sz="1100" dirty="0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l"/>
      <c:layout>
        <c:manualLayout>
          <c:xMode val="edge"/>
          <c:yMode val="edge"/>
          <c:x val="3.88925396113943E-2"/>
          <c:y val="0.37853958879848731"/>
          <c:w val="0.2358460644367294"/>
          <c:h val="0.351180806157369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1"/>
    </mc:Choice>
    <mc:Fallback>
      <c:style val="11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2005770255836399"/>
          <c:y val="0.23808448940219595"/>
          <c:w val="0.29526043264514001"/>
          <c:h val="0.63419430525729736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</c:spPr>
          </c:dPt>
          <c:dPt>
            <c:idx val="1"/>
            <c:bubble3D val="0"/>
            <c:spPr>
              <a:solidFill>
                <a:schemeClr val="bg1">
                  <a:lumMod val="85000"/>
                </a:schemeClr>
              </a:solidFill>
            </c:spPr>
          </c:dPt>
          <c:dPt>
            <c:idx val="2"/>
            <c:bubble3D val="0"/>
            <c:spPr>
              <a:solidFill>
                <a:schemeClr val="accent1">
                  <a:lumMod val="40000"/>
                  <a:lumOff val="60000"/>
                </a:schemeClr>
              </a:solidFill>
            </c:spPr>
          </c:dPt>
          <c:dLbls>
            <c:dLbl>
              <c:idx val="0"/>
              <c:layout>
                <c:manualLayout>
                  <c:x val="9.8756801101691924E-2"/>
                  <c:y val="-9.4453918759217631E-3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13</a:t>
                    </a:r>
                    <a:r>
                      <a:rPr lang="ru-RU" dirty="0" smtClean="0"/>
                      <a:t> </a:t>
                    </a:r>
                    <a:r>
                      <a:rPr lang="en-US" dirty="0" smtClean="0"/>
                      <a:t>752,6</a:t>
                    </a:r>
                    <a:endParaRPr lang="en-US" dirty="0"/>
                  </a:p>
                </c:rich>
              </c:tx>
              <c:dLblPos val="bestFit"/>
              <c:showLegendKey val="1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0.1152162679519739"/>
                  <c:y val="-9.4453918759217839E-3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924,5</a:t>
                    </a:r>
                    <a:endParaRPr lang="en-US" dirty="0"/>
                  </a:p>
                </c:rich>
              </c:tx>
              <c:dLblPos val="bestFit"/>
              <c:showLegendKey val="1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.13167573480225589"/>
                  <c:y val="-4.7226959379608816E-3"/>
                </c:manualLayout>
              </c:layout>
              <c:dLblPos val="bestFit"/>
              <c:showLegendKey val="1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90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lt"/>
                  </a:defRPr>
                </a:pPr>
                <a:endParaRPr lang="ru-RU"/>
              </a:p>
            </c:txPr>
            <c:dLblPos val="outEnd"/>
            <c:showLegendKey val="1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Лист1!$A$2:$A$4</c:f>
              <c:strCache>
                <c:ptCount val="3"/>
                <c:pt idx="0">
                  <c:v>средства федерального бюджета, включая средства, выделенные из федерального бюджета в виде межбюджетных трансфертов  </c:v>
                </c:pt>
                <c:pt idx="1">
                  <c:v>средства бюджета Липецкой области</c:v>
                </c:pt>
                <c:pt idx="2">
                  <c:v>другие средства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13752.6</c:v>
                </c:pt>
                <c:pt idx="1">
                  <c:v>924.5</c:v>
                </c:pt>
                <c:pt idx="2">
                  <c:v>1162.9000000000001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b"/>
      <c:legendEntry>
        <c:idx val="0"/>
        <c:txPr>
          <a:bodyPr/>
          <a:lstStyle/>
          <a:p>
            <a:pPr>
              <a:defRPr sz="9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pPr>
            <a:endParaRPr lang="ru-RU"/>
          </a:p>
        </c:txPr>
      </c:legendEntry>
      <c:legendEntry>
        <c:idx val="1"/>
        <c:txPr>
          <a:bodyPr/>
          <a:lstStyle/>
          <a:p>
            <a:pPr>
              <a:defRPr sz="9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pPr>
            <a:endParaRPr lang="ru-RU"/>
          </a:p>
        </c:txPr>
      </c:legendEntry>
      <c:legendEntry>
        <c:idx val="2"/>
        <c:txPr>
          <a:bodyPr/>
          <a:lstStyle/>
          <a:p>
            <a:pPr>
              <a:defRPr sz="9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pPr>
            <a:endParaRPr lang="ru-RU"/>
          </a:p>
        </c:txPr>
      </c:legendEntry>
      <c:layout>
        <c:manualLayout>
          <c:xMode val="edge"/>
          <c:yMode val="edge"/>
          <c:x val="0.64667986262917854"/>
          <c:y val="0.20127163236452369"/>
          <c:w val="0.34156337533490572"/>
          <c:h val="0.7656694960697501"/>
        </c:manualLayout>
      </c:layout>
      <c:overlay val="0"/>
      <c:txPr>
        <a:bodyPr/>
        <a:lstStyle/>
        <a:p>
          <a:pPr>
            <a:defRPr sz="900">
              <a:solidFill>
                <a:schemeClr val="tx1">
                  <a:lumMod val="65000"/>
                  <a:lumOff val="35000"/>
                </a:schemeClr>
              </a:solidFill>
              <a:latin typeface="+mj-lt"/>
            </a:defRPr>
          </a:pPr>
          <a:endParaRPr lang="ru-RU"/>
        </a:p>
      </c:txPr>
    </c:legend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1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100" dirty="0" smtClean="0"/>
              <a:t>Диаграмма</a:t>
            </a:r>
            <a:endParaRPr lang="ru-RU" sz="1100" dirty="0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l"/>
      <c:layout>
        <c:manualLayout>
          <c:xMode val="edge"/>
          <c:yMode val="edge"/>
          <c:x val="3.88925396113943E-2"/>
          <c:y val="0.37853958879848731"/>
          <c:w val="0.2358460644367294"/>
          <c:h val="0.351180806157369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2005770255836399"/>
          <c:y val="0.23808448940219595"/>
          <c:w val="0.29526043264514001"/>
          <c:h val="0.63419430525729736"/>
        </c:manualLayout>
      </c:layout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b"/>
      <c:layout>
        <c:manualLayout>
          <c:xMode val="edge"/>
          <c:yMode val="edge"/>
          <c:x val="0.65843662466509434"/>
          <c:y val="0.14910761154855642"/>
          <c:w val="0.34156337533490572"/>
          <c:h val="0.84595522150640257"/>
        </c:manualLayout>
      </c:layout>
      <c:overlay val="0"/>
      <c:txPr>
        <a:bodyPr/>
        <a:lstStyle/>
        <a:p>
          <a:pPr>
            <a:defRPr sz="90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defRPr>
          </a:pPr>
          <a:endParaRPr lang="ru-RU"/>
        </a:p>
      </c:txPr>
    </c:legend>
    <c:plotVisOnly val="1"/>
    <c:dispBlanksAs val="zero"/>
    <c:showDLblsOverMax val="0"/>
  </c:chart>
  <c:spPr>
    <a:ln>
      <a:noFill/>
    </a:ln>
  </c:spPr>
  <c:externalData r:id="rId1">
    <c:autoUpdate val="0"/>
  </c:externalData>
  <c:userShapes r:id="rId2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3270083445267499"/>
          <c:y val="0.19209844903344189"/>
          <c:w val="0.433380185102271"/>
          <c:h val="0.72456552619118597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</c:spPr>
          <c:invertIfNegative val="0"/>
          <c:dLbls>
            <c:dLbl>
              <c:idx val="1"/>
              <c:layout>
                <c:manualLayout>
                  <c:x val="4.5228403437358664E-3"/>
                  <c:y val="1.089324618736383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1.9414575637887285E-3"/>
                  <c:y val="3.715135138772066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700">
                    <a:solidFill>
                      <a:schemeClr val="tx1">
                        <a:lumMod val="65000"/>
                        <a:lumOff val="35000"/>
                      </a:schemeClr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Лист1!$A$2:$A$6</c:f>
              <c:strCache>
                <c:ptCount val="5"/>
                <c:pt idx="0">
                  <c:v>Нарушения ведения правил бюджетного учета, предоставления бюджетной отчетности</c:v>
                </c:pt>
                <c:pt idx="1">
                  <c:v>Другие нарушения</c:v>
                </c:pt>
                <c:pt idx="2">
                  <c:v>Несоблюдение порядка, целей и условий предоставления средств из бюджета</c:v>
                </c:pt>
                <c:pt idx="3">
                  <c:v>Нарушения в сфере осуществления закупок</c:v>
                </c:pt>
                <c:pt idx="4">
                  <c:v>Неправомерное использование средств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0.08</c:v>
                </c:pt>
                <c:pt idx="1">
                  <c:v>24.7</c:v>
                </c:pt>
                <c:pt idx="2">
                  <c:v>4.3</c:v>
                </c:pt>
                <c:pt idx="3">
                  <c:v>4.5999999999999996</c:v>
                </c:pt>
                <c:pt idx="4">
                  <c:v>76.3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9"/>
        <c:overlap val="20"/>
        <c:axId val="109685376"/>
        <c:axId val="109699456"/>
      </c:barChart>
      <c:catAx>
        <c:axId val="10968537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700">
                <a:solidFill>
                  <a:schemeClr val="tx1">
                    <a:lumMod val="65000"/>
                    <a:lumOff val="35000"/>
                  </a:schemeClr>
                </a:solidFill>
              </a:defRPr>
            </a:pPr>
            <a:endParaRPr lang="ru-RU"/>
          </a:p>
        </c:txPr>
        <c:crossAx val="109699456"/>
        <c:crosses val="autoZero"/>
        <c:auto val="1"/>
        <c:lblAlgn val="l"/>
        <c:lblOffset val="100"/>
        <c:noMultiLvlLbl val="0"/>
      </c:catAx>
      <c:valAx>
        <c:axId val="109699456"/>
        <c:scaling>
          <c:orientation val="minMax"/>
        </c:scaling>
        <c:delete val="0"/>
        <c:axPos val="b"/>
        <c:majorGridlines/>
        <c:numFmt formatCode="General" sourceLinked="1"/>
        <c:majorTickMark val="out"/>
        <c:minorTickMark val="in"/>
        <c:tickLblPos val="nextTo"/>
        <c:txPr>
          <a:bodyPr/>
          <a:lstStyle/>
          <a:p>
            <a:pPr>
              <a:defRPr sz="700">
                <a:solidFill>
                  <a:schemeClr val="tx1">
                    <a:lumMod val="65000"/>
                    <a:lumOff val="35000"/>
                  </a:schemeClr>
                </a:solidFill>
              </a:defRPr>
            </a:pPr>
            <a:endParaRPr lang="ru-RU"/>
          </a:p>
        </c:txPr>
        <c:crossAx val="109685376"/>
        <c:crosses val="autoZero"/>
        <c:crossBetween val="between"/>
      </c:valAx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9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900" dirty="0" smtClean="0">
                <a:solidFill>
                  <a:srgbClr val="00669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Информация</a:t>
            </a:r>
            <a:r>
              <a:rPr lang="ru-RU" sz="900" baseline="0" dirty="0" smtClean="0">
                <a:solidFill>
                  <a:srgbClr val="00669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о принятых мерах по результатам контроля в финансово-бюджетной сфере</a:t>
            </a:r>
          </a:p>
          <a:p>
            <a:pPr>
              <a:defRPr sz="9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900" baseline="0" dirty="0" smtClean="0">
                <a:solidFill>
                  <a:srgbClr val="006699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за 9 месяцев 2021 года</a:t>
            </a:r>
            <a:endParaRPr lang="ru-RU" sz="900" dirty="0">
              <a:solidFill>
                <a:srgbClr val="006699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c:rich>
      </c:tx>
      <c:layout>
        <c:manualLayout>
          <c:xMode val="edge"/>
          <c:yMode val="edge"/>
          <c:x val="0.15331179756376606"/>
          <c:y val="2.5821204167660859E-3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6.5434753348139169E-2"/>
          <c:y val="0.24242424242424243"/>
          <c:w val="0.85359176256814051"/>
          <c:h val="0.5171967708581881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2.3504273504273503E-3"/>
                  <c:y val="1.545971526286486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8.5470085470085479E-3"/>
                  <c:y val="1.846496460669689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4.2735042735042739E-3"/>
                  <c:y val="-1.7660860574245938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800">
                    <a:solidFill>
                      <a:schemeClr val="tx1">
                        <a:lumMod val="65000"/>
                        <a:lumOff val="35000"/>
                      </a:schemeClr>
                    </a:solidFill>
                  </a:defRPr>
                </a:pPr>
                <a:endParaRPr lang="ru-RU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Лист1!$A$2:$A$4</c:f>
              <c:strCache>
                <c:ptCount val="3"/>
                <c:pt idx="0">
                  <c:v>Обязательные для рассмотрения представления</c:v>
                </c:pt>
                <c:pt idx="1">
                  <c:v>Обязательные для рассмотрения предписания</c:v>
                </c:pt>
                <c:pt idx="2">
                  <c:v>Информационные письма в правоохранительные орнагы и органы прокуратуры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35</c:v>
                </c:pt>
                <c:pt idx="1">
                  <c:v>6</c:v>
                </c:pt>
                <c:pt idx="2">
                  <c:v>34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659A-4344-8436-3016D2EE60C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109845120"/>
        <c:axId val="109851008"/>
      </c:barChart>
      <c:catAx>
        <c:axId val="1098451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09851008"/>
        <c:crossesAt val="1"/>
        <c:auto val="1"/>
        <c:lblAlgn val="ctr"/>
        <c:lblOffset val="100"/>
        <c:noMultiLvlLbl val="0"/>
      </c:catAx>
      <c:valAx>
        <c:axId val="109851008"/>
        <c:scaling>
          <c:orientation val="minMax"/>
          <c:max val="40"/>
          <c:min val="1"/>
        </c:scaling>
        <c:delete val="0"/>
        <c:axPos val="l"/>
        <c:majorGridlines>
          <c:spPr>
            <a:ln w="3175" cap="flat" cmpd="sng" algn="ctr">
              <a:solidFill>
                <a:schemeClr val="bg1">
                  <a:lumMod val="75000"/>
                </a:schemeClr>
              </a:solidFill>
              <a:round/>
            </a:ln>
            <a:effectLst/>
          </c:spPr>
        </c:majorGridlines>
        <c:minorGridlines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7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09845120"/>
        <c:crosses val="autoZero"/>
        <c:crossBetween val="between"/>
        <c:majorUnit val="5"/>
        <c:minorUnit val="5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  <c:userShapes r:id="rId2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583314585676791"/>
          <c:y val="7.6671209368059753E-2"/>
          <c:w val="0.87416685414323214"/>
          <c:h val="0.6555981223500908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ед.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c:spPr>
          <c:invertIfNegative val="0"/>
          <c:dPt>
            <c:idx val="0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/>
            </c:spPr>
          </c:dPt>
          <c:dPt>
            <c:idx val="1"/>
            <c:invertIfNegative val="0"/>
            <c:bubble3D val="0"/>
          </c:dPt>
          <c:cat>
            <c:strRef>
              <c:f>Лист1!$A$2:$A$5</c:f>
              <c:strCache>
                <c:ptCount val="4"/>
                <c:pt idx="0">
                  <c:v>Статья 15.15.3</c:v>
                </c:pt>
                <c:pt idx="1">
                  <c:v>Статья 15.15.6</c:v>
                </c:pt>
                <c:pt idx="2">
                  <c:v>Статья 15.15.10</c:v>
                </c:pt>
                <c:pt idx="3">
                  <c:v>Статья 19.5 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9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3"/>
        <c:axId val="109875968"/>
        <c:axId val="109877504"/>
      </c:barChart>
      <c:catAx>
        <c:axId val="109875968"/>
        <c:scaling>
          <c:orientation val="minMax"/>
        </c:scaling>
        <c:delete val="0"/>
        <c:axPos val="b"/>
        <c:majorTickMark val="none"/>
        <c:minorTickMark val="none"/>
        <c:tickLblPos val="none"/>
        <c:crossAx val="109877504"/>
        <c:crossesAt val="0"/>
        <c:auto val="1"/>
        <c:lblAlgn val="ctr"/>
        <c:lblOffset val="100"/>
        <c:noMultiLvlLbl val="0"/>
      </c:catAx>
      <c:valAx>
        <c:axId val="109877504"/>
        <c:scaling>
          <c:orientation val="minMax"/>
          <c:max val="8"/>
          <c:min val="0"/>
        </c:scaling>
        <c:delete val="0"/>
        <c:axPos val="l"/>
        <c:majorGridlines>
          <c:spPr>
            <a:ln w="3175">
              <a:solidFill>
                <a:schemeClr val="bg1">
                  <a:lumMod val="85000"/>
                </a:schemeClr>
              </a:solidFill>
            </a:ln>
          </c:spPr>
        </c:majorGridlines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700" b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ru-RU"/>
          </a:p>
        </c:txPr>
        <c:crossAx val="109875968"/>
        <c:crosses val="autoZero"/>
        <c:crossBetween val="between"/>
        <c:majorUnit val="1"/>
        <c:minorUnit val="1"/>
      </c:valAx>
      <c:dTable>
        <c:showHorzBorder val="1"/>
        <c:showVertBorder val="1"/>
        <c:showOutline val="1"/>
        <c:showKeys val="0"/>
        <c:spPr>
          <a:ln>
            <a:solidFill>
              <a:schemeClr val="bg1">
                <a:lumMod val="85000"/>
              </a:schemeClr>
            </a:solidFill>
          </a:ln>
        </c:spPr>
        <c:txPr>
          <a:bodyPr/>
          <a:lstStyle/>
          <a:p>
            <a:pPr rtl="0">
              <a:defRPr sz="700" b="0" i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ru-RU"/>
          </a:p>
        </c:txPr>
      </c:dTable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0.07313</cdr:x>
      <cdr:y>0</cdr:y>
    </cdr:from>
    <cdr:to>
      <cdr:x>0.89651</cdr:x>
      <cdr:y>0.36364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94986" y="0"/>
          <a:ext cx="4447220" cy="97788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ru-RU" dirty="0">
              <a:solidFill>
                <a:srgbClr val="006699"/>
              </a:solidFill>
              <a:latin typeface="Arial" panose="020B0604020202020204" pitchFamily="34" charset="0"/>
              <a:cs typeface="Arial" panose="020B0604020202020204" pitchFamily="34" charset="0"/>
            </a:rPr>
            <a:t>Информация </a:t>
          </a:r>
          <a:r>
            <a:rPr lang="ru-RU" dirty="0" smtClean="0">
              <a:solidFill>
                <a:srgbClr val="006699"/>
              </a:solidFill>
              <a:latin typeface="Arial" panose="020B0604020202020204" pitchFamily="34" charset="0"/>
              <a:cs typeface="Arial" panose="020B0604020202020204" pitchFamily="34" charset="0"/>
            </a:rPr>
            <a:t>об объёме </a:t>
          </a:r>
          <a:r>
            <a:rPr lang="ru-RU" dirty="0">
              <a:solidFill>
                <a:srgbClr val="006699"/>
              </a:solidFill>
              <a:latin typeface="Arial" panose="020B0604020202020204" pitchFamily="34" charset="0"/>
              <a:cs typeface="Arial" panose="020B0604020202020204" pitchFamily="34" charset="0"/>
            </a:rPr>
            <a:t>проверенных </a:t>
          </a:r>
          <a:r>
            <a:rPr lang="ru-RU" dirty="0" smtClean="0">
              <a:solidFill>
                <a:srgbClr val="006699"/>
              </a:solidFill>
              <a:latin typeface="Arial" panose="020B0604020202020204" pitchFamily="34" charset="0"/>
              <a:cs typeface="Arial" panose="020B0604020202020204" pitchFamily="34" charset="0"/>
            </a:rPr>
            <a:t>средств </a:t>
          </a:r>
        </a:p>
        <a:p xmlns:a="http://schemas.openxmlformats.org/drawingml/2006/main">
          <a:pPr algn="ctr"/>
          <a:r>
            <a:rPr lang="ru-RU" dirty="0" smtClean="0">
              <a:solidFill>
                <a:srgbClr val="006699"/>
              </a:solidFill>
              <a:latin typeface="Arial" panose="020B0604020202020204" pitchFamily="34" charset="0"/>
              <a:cs typeface="Arial" panose="020B0604020202020204" pitchFamily="34" charset="0"/>
            </a:rPr>
            <a:t>за 9 месяцев 2021 года </a:t>
          </a:r>
          <a:r>
            <a:rPr lang="ru-RU" dirty="0">
              <a:solidFill>
                <a:srgbClr val="006699"/>
              </a:solidFill>
              <a:latin typeface="Arial" panose="020B0604020202020204" pitchFamily="34" charset="0"/>
              <a:cs typeface="Arial" panose="020B0604020202020204" pitchFamily="34" charset="0"/>
            </a:rPr>
            <a:t>(</a:t>
          </a:r>
          <a:r>
            <a:rPr lang="ru-RU" dirty="0" smtClean="0">
              <a:solidFill>
                <a:srgbClr val="006699"/>
              </a:solidFill>
              <a:latin typeface="Arial" panose="020B0604020202020204" pitchFamily="34" charset="0"/>
              <a:cs typeface="Arial" panose="020B0604020202020204" pitchFamily="34" charset="0"/>
            </a:rPr>
            <a:t>млн. </a:t>
          </a:r>
          <a:r>
            <a:rPr lang="ru-RU" dirty="0">
              <a:solidFill>
                <a:srgbClr val="006699"/>
              </a:solidFill>
              <a:latin typeface="Arial" panose="020B0604020202020204" pitchFamily="34" charset="0"/>
              <a:cs typeface="Arial" panose="020B0604020202020204" pitchFamily="34" charset="0"/>
            </a:rPr>
            <a:t>руб</a:t>
          </a:r>
          <a:r>
            <a:rPr lang="ru-RU" dirty="0" smtClean="0">
              <a:solidFill>
                <a:srgbClr val="006699"/>
              </a:solidFill>
              <a:latin typeface="Arial" panose="020B0604020202020204" pitchFamily="34" charset="0"/>
              <a:cs typeface="Arial" panose="020B0604020202020204" pitchFamily="34" charset="0"/>
            </a:rPr>
            <a:t>.)</a:t>
          </a:r>
        </a:p>
        <a:p xmlns:a="http://schemas.openxmlformats.org/drawingml/2006/main">
          <a:pPr algn="ctr"/>
          <a:endParaRPr lang="ru-RU" dirty="0">
            <a:solidFill>
              <a:srgbClr val="006699"/>
            </a:solidFill>
            <a:latin typeface="Arial" panose="020B0604020202020204" pitchFamily="34" charset="0"/>
            <a:cs typeface="Arial" panose="020B0604020202020204" pitchFamily="34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1</cdr:x>
      <cdr:y>0.18914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0" y="0"/>
          <a:ext cx="5401147" cy="5086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ru-RU" sz="1000" dirty="0" smtClean="0">
              <a:solidFill>
                <a:srgbClr val="006699"/>
              </a:solidFill>
              <a:latin typeface="Arial" panose="020B0604020202020204" pitchFamily="34" charset="0"/>
              <a:cs typeface="Arial" panose="020B0604020202020204" pitchFamily="34" charset="0"/>
            </a:rPr>
            <a:t>Информация об объёме выявленных нарушений  </a:t>
          </a:r>
        </a:p>
        <a:p xmlns:a="http://schemas.openxmlformats.org/drawingml/2006/main">
          <a:pPr algn="ctr"/>
          <a:r>
            <a:rPr lang="ru-RU" sz="1000" dirty="0" smtClean="0">
              <a:solidFill>
                <a:srgbClr val="006699"/>
              </a:solidFill>
              <a:latin typeface="Arial" panose="020B0604020202020204" pitchFamily="34" charset="0"/>
              <a:cs typeface="Arial" panose="020B0604020202020204" pitchFamily="34" charset="0"/>
            </a:rPr>
            <a:t>за 9 месяцев 2021 года (млн. рублей)</a:t>
          </a:r>
        </a:p>
        <a:p xmlns:a="http://schemas.openxmlformats.org/drawingml/2006/main">
          <a:pPr algn="just"/>
          <a:endParaRPr lang="ru-RU" sz="1000" dirty="0">
            <a:solidFill>
              <a:schemeClr val="tx1">
                <a:lumMod val="65000"/>
                <a:lumOff val="35000"/>
              </a:schemeClr>
            </a:solidFill>
            <a:latin typeface="+mn-lt"/>
            <a:ea typeface="+mn-ea"/>
            <a:cs typeface="+mn-cs"/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0.94872</cdr:x>
      <cdr:y>0.0303</cdr:y>
    </cdr:from>
    <cdr:to>
      <cdr:x>0.94872</cdr:x>
      <cdr:y>0.87879</cdr:y>
    </cdr:to>
    <cdr:cxnSp macro="">
      <cdr:nvCxnSpPr>
        <cdr:cNvPr id="4" name="Прямая соединительная линия 3"/>
        <cdr:cNvCxnSpPr/>
      </cdr:nvCxnSpPr>
      <cdr:spPr>
        <a:xfrm xmlns:a="http://schemas.openxmlformats.org/drawingml/2006/main">
          <a:off x="2819400" y="76200"/>
          <a:ext cx="0" cy="2133600"/>
        </a:xfrm>
        <a:prstGeom xmlns:a="http://schemas.openxmlformats.org/drawingml/2006/main" prst="line">
          <a:avLst/>
        </a:prstGeom>
        <a:ln xmlns:a="http://schemas.openxmlformats.org/drawingml/2006/main" w="6350">
          <a:solidFill>
            <a:schemeClr val="bg1">
              <a:lumMod val="65000"/>
            </a:schemeClr>
          </a:solidFill>
          <a:prstDash val="sysDash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0.31148</cdr:x>
      <cdr:y>0.0303</cdr:y>
    </cdr:from>
    <cdr:to>
      <cdr:x>0.5082</cdr:x>
      <cdr:y>0.39394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447800" y="76200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303971" cy="339060"/>
          </a:xfrm>
          <a:prstGeom prst="rect">
            <a:avLst/>
          </a:prstGeom>
        </p:spPr>
        <p:txBody>
          <a:bodyPr vert="horz" lIns="169731" tIns="84865" rIns="169731" bIns="84865" rtlCol="0"/>
          <a:lstStyle>
            <a:lvl1pPr algn="l">
              <a:defRPr sz="2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24696" y="1"/>
            <a:ext cx="4303971" cy="339060"/>
          </a:xfrm>
          <a:prstGeom prst="rect">
            <a:avLst/>
          </a:prstGeom>
        </p:spPr>
        <p:txBody>
          <a:bodyPr vert="horz" lIns="169731" tIns="84865" rIns="169731" bIns="84865" rtlCol="0"/>
          <a:lstStyle>
            <a:lvl1pPr algn="r">
              <a:defRPr sz="2200"/>
            </a:lvl1pPr>
          </a:lstStyle>
          <a:p>
            <a:fld id="{8F7CBA3A-4016-4326-8AC3-4CA1C77DF708}" type="datetimeFigureOut">
              <a:rPr lang="ru-RU" smtClean="0"/>
              <a:t>20.10.2021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930525" y="850900"/>
            <a:ext cx="4070350" cy="22907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69731" tIns="84865" rIns="169731" bIns="84865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2595" y="3270934"/>
            <a:ext cx="7946214" cy="2675917"/>
          </a:xfrm>
          <a:prstGeom prst="rect">
            <a:avLst/>
          </a:prstGeom>
        </p:spPr>
        <p:txBody>
          <a:bodyPr vert="horz" lIns="169731" tIns="84865" rIns="169731" bIns="84865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6455441"/>
            <a:ext cx="4303971" cy="339060"/>
          </a:xfrm>
          <a:prstGeom prst="rect">
            <a:avLst/>
          </a:prstGeom>
        </p:spPr>
        <p:txBody>
          <a:bodyPr vert="horz" lIns="169731" tIns="84865" rIns="169731" bIns="84865" rtlCol="0" anchor="b"/>
          <a:lstStyle>
            <a:lvl1pPr algn="l">
              <a:defRPr sz="2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24696" y="6455441"/>
            <a:ext cx="4303971" cy="339060"/>
          </a:xfrm>
          <a:prstGeom prst="rect">
            <a:avLst/>
          </a:prstGeom>
        </p:spPr>
        <p:txBody>
          <a:bodyPr vert="horz" lIns="169731" tIns="84865" rIns="169731" bIns="84865" rtlCol="0" anchor="b"/>
          <a:lstStyle>
            <a:lvl1pPr algn="r">
              <a:defRPr sz="2200"/>
            </a:lvl1pPr>
          </a:lstStyle>
          <a:p>
            <a:fld id="{1D3B102A-EDC8-431F-B475-B3229B34ED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5655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1069975" y="1558925"/>
            <a:ext cx="13849350" cy="77946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D7DF5C-7F57-44F4-B39F-B8F4CFA10446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56224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1069975" y="1558925"/>
            <a:ext cx="13849350" cy="77946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D7DF5C-7F57-44F4-B39F-B8F4CFA10446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56224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1069975" y="1558925"/>
            <a:ext cx="13849350" cy="77946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D7DF5C-7F57-44F4-B39F-B8F4CFA10446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56224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1069975" y="1558925"/>
            <a:ext cx="13849350" cy="77946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D7DF5C-7F57-44F4-B39F-B8F4CFA10446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56224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1069975" y="1558925"/>
            <a:ext cx="13849350" cy="77946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D7DF5C-7F57-44F4-B39F-B8F4CFA10446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57386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432435" y="1005903"/>
            <a:ext cx="4900930" cy="68141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864870" y="1817116"/>
            <a:ext cx="4036060" cy="8112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10/20/2021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515162"/>
            <a:ext cx="373837" cy="266000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422808" y="543712"/>
            <a:ext cx="5082641" cy="221429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10/20/2021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753011" y="1956145"/>
            <a:ext cx="113976" cy="15217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734015" y="2217879"/>
            <a:ext cx="151968" cy="15217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734015" y="2459864"/>
            <a:ext cx="151961" cy="15217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3133711" y="2790248"/>
            <a:ext cx="121265" cy="15217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3118256" y="2541852"/>
            <a:ext cx="152176" cy="14504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3118256" y="2286533"/>
            <a:ext cx="152176" cy="15195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36166" y="556217"/>
            <a:ext cx="1509395" cy="20834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320451" y="700380"/>
            <a:ext cx="2058035" cy="22625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00" b="1" i="0">
                <a:solidFill>
                  <a:srgbClr val="161A1D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10/20/2021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10/20/2021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10/20/2021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87374" y="473938"/>
            <a:ext cx="3791051" cy="2127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88290" y="746315"/>
            <a:ext cx="5189220" cy="214160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960372" y="3017710"/>
            <a:ext cx="1845056" cy="1622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288290" y="3017710"/>
            <a:ext cx="1326134" cy="1622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10/20/2021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4151376" y="3017710"/>
            <a:ext cx="1326134" cy="1622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4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7" Type="http://schemas.openxmlformats.org/officeDocument/2006/relationships/chart" Target="../charts/chart7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6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9.xml"/><Relationship Id="rId5" Type="http://schemas.openxmlformats.org/officeDocument/2006/relationships/image" Target="../media/image10.png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24"/>
          <p:cNvSpPr txBox="1"/>
          <p:nvPr/>
        </p:nvSpPr>
        <p:spPr>
          <a:xfrm>
            <a:off x="5305385" y="2994025"/>
            <a:ext cx="4445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endParaRPr lang="ru-RU" sz="1000" b="1" dirty="0"/>
          </a:p>
        </p:txBody>
      </p:sp>
      <p:sp>
        <p:nvSpPr>
          <p:cNvPr id="22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" name="Рисунок 7" descr="Управление Федерального казначейства по Лиипцкой области" title="Управление Федерального казначейства по Лиипцкой области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4031"/>
          <a:stretch/>
        </p:blipFill>
        <p:spPr>
          <a:xfrm>
            <a:off x="190766" y="31763"/>
            <a:ext cx="330708" cy="359906"/>
          </a:xfrm>
          <a:prstGeom prst="rect">
            <a:avLst/>
          </a:prstGeom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474" y="134937"/>
            <a:ext cx="4737100" cy="231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3111501" y="483543"/>
            <a:ext cx="263323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00" b="1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ЦЕЛЬ КОНТРОЛЯ В ФБС: </a:t>
            </a:r>
          </a:p>
          <a:p>
            <a:r>
              <a:rPr lang="ru-RU" sz="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обеспечение эффективного расходования бюджетных средств посредством превентивного контроля с применением </a:t>
            </a:r>
          </a:p>
          <a:p>
            <a:r>
              <a:rPr lang="ru-RU" sz="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риск-ориентированных подходов в едином цифровом пространстве</a:t>
            </a:r>
            <a:endParaRPr lang="ru-RU" sz="6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12750" y="1393825"/>
            <a:ext cx="494030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b="1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ОСНОВНЫЕ  ИТОГИ  </a:t>
            </a:r>
            <a:r>
              <a:rPr lang="ru-RU" sz="1100" b="1" dirty="0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ОСУЩЕСТВЛЕНИЯ ВНУТРЕННЕГО  </a:t>
            </a:r>
            <a:r>
              <a:rPr lang="ru-RU" sz="1100" b="1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ГОСУДАРСТВЕННОГО ФИНАНСОВОГО  КОНТРОЛЯ </a:t>
            </a:r>
            <a:endParaRPr lang="ru-RU" sz="1100" b="1" dirty="0" smtClean="0">
              <a:solidFill>
                <a:srgbClr val="0066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100" b="1" dirty="0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за 9 месяцев </a:t>
            </a:r>
            <a:r>
              <a:rPr lang="ru-RU" sz="1200" b="1" dirty="0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2021</a:t>
            </a:r>
            <a:r>
              <a:rPr lang="ru-RU" sz="1100" b="1" dirty="0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ГОДА</a:t>
            </a:r>
            <a:endParaRPr lang="ru-RU" dirty="0">
              <a:solidFill>
                <a:srgbClr val="11437F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68300" y="2765425"/>
            <a:ext cx="49403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г. Липецк</a:t>
            </a:r>
            <a:endParaRPr lang="ru-RU" sz="6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5217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24"/>
          <p:cNvSpPr txBox="1"/>
          <p:nvPr/>
        </p:nvSpPr>
        <p:spPr>
          <a:xfrm>
            <a:off x="5305385" y="2994025"/>
            <a:ext cx="4445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endParaRPr lang="ru-RU" sz="1000" b="1" dirty="0"/>
          </a:p>
        </p:txBody>
      </p:sp>
      <p:graphicFrame>
        <p:nvGraphicFramePr>
          <p:cNvPr id="11" name="Диаграмма 10"/>
          <p:cNvGraphicFramePr/>
          <p:nvPr>
            <p:extLst>
              <p:ext uri="{D42A27DB-BD31-4B8C-83A1-F6EECF244321}">
                <p14:modId xmlns:p14="http://schemas.microsoft.com/office/powerpoint/2010/main" val="3032292683"/>
              </p:ext>
            </p:extLst>
          </p:nvPr>
        </p:nvGraphicFramePr>
        <p:xfrm>
          <a:off x="280364" y="572099"/>
          <a:ext cx="3159192" cy="24031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2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" name="Рисунок 7" descr="Управление Федерального казначейства по Лиипцкой области" title="Управление Федерального казначейства по Лиипцкой области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4031"/>
          <a:stretch/>
        </p:blipFill>
        <p:spPr>
          <a:xfrm>
            <a:off x="190766" y="31763"/>
            <a:ext cx="330708" cy="359906"/>
          </a:xfrm>
          <a:prstGeom prst="rect">
            <a:avLst/>
          </a:prstGeom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474" y="134937"/>
            <a:ext cx="4737100" cy="231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9" name="Диаграмма 8"/>
          <p:cNvGraphicFramePr/>
          <p:nvPr>
            <p:extLst>
              <p:ext uri="{D42A27DB-BD31-4B8C-83A1-F6EECF244321}">
                <p14:modId xmlns:p14="http://schemas.microsoft.com/office/powerpoint/2010/main" val="2667604227"/>
              </p:ext>
            </p:extLst>
          </p:nvPr>
        </p:nvGraphicFramePr>
        <p:xfrm>
          <a:off x="368300" y="479425"/>
          <a:ext cx="5114619" cy="26551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1813947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24"/>
          <p:cNvSpPr txBox="1"/>
          <p:nvPr/>
        </p:nvSpPr>
        <p:spPr>
          <a:xfrm>
            <a:off x="5305385" y="2994025"/>
            <a:ext cx="4445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endParaRPr lang="ru-RU" sz="1000" b="1" dirty="0"/>
          </a:p>
        </p:txBody>
      </p:sp>
      <p:graphicFrame>
        <p:nvGraphicFramePr>
          <p:cNvPr id="11" name="Диаграмма 10"/>
          <p:cNvGraphicFramePr/>
          <p:nvPr>
            <p:extLst>
              <p:ext uri="{D42A27DB-BD31-4B8C-83A1-F6EECF244321}">
                <p14:modId xmlns:p14="http://schemas.microsoft.com/office/powerpoint/2010/main" val="2088155115"/>
              </p:ext>
            </p:extLst>
          </p:nvPr>
        </p:nvGraphicFramePr>
        <p:xfrm>
          <a:off x="280364" y="572099"/>
          <a:ext cx="3159192" cy="24031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2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" name="Рисунок 7" descr="Управление Федерального казначейства по Лиипцкой области" title="Управление Федерального казначейства по Лиипцкой области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4031"/>
          <a:stretch/>
        </p:blipFill>
        <p:spPr>
          <a:xfrm>
            <a:off x="190766" y="31763"/>
            <a:ext cx="330708" cy="359906"/>
          </a:xfrm>
          <a:prstGeom prst="rect">
            <a:avLst/>
          </a:prstGeom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474" y="134937"/>
            <a:ext cx="4737100" cy="231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12" name="Диаграмма 11"/>
          <p:cNvGraphicFramePr/>
          <p:nvPr>
            <p:extLst>
              <p:ext uri="{D42A27DB-BD31-4B8C-83A1-F6EECF244321}">
                <p14:modId xmlns:p14="http://schemas.microsoft.com/office/powerpoint/2010/main" val="3081774043"/>
              </p:ext>
            </p:extLst>
          </p:nvPr>
        </p:nvGraphicFramePr>
        <p:xfrm>
          <a:off x="215900" y="479425"/>
          <a:ext cx="5401147" cy="26891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1504475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24"/>
          <p:cNvSpPr txBox="1"/>
          <p:nvPr/>
        </p:nvSpPr>
        <p:spPr>
          <a:xfrm>
            <a:off x="5305385" y="2994025"/>
            <a:ext cx="4445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endParaRPr lang="ru-RU" sz="1000" b="1" dirty="0"/>
          </a:p>
        </p:txBody>
      </p:sp>
      <p:graphicFrame>
        <p:nvGraphicFramePr>
          <p:cNvPr id="11" name="Диаграмма 10"/>
          <p:cNvGraphicFramePr/>
          <p:nvPr>
            <p:extLst>
              <p:ext uri="{D42A27DB-BD31-4B8C-83A1-F6EECF244321}">
                <p14:modId xmlns:p14="http://schemas.microsoft.com/office/powerpoint/2010/main" val="907651160"/>
              </p:ext>
            </p:extLst>
          </p:nvPr>
        </p:nvGraphicFramePr>
        <p:xfrm>
          <a:off x="280364" y="572099"/>
          <a:ext cx="3159192" cy="24031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2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" name="Рисунок 7" descr="Управление Федерального казначейства по Лиипцкой области" title="Управление Федерального казначейства по Лиипцкой области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4031"/>
          <a:stretch/>
        </p:blipFill>
        <p:spPr>
          <a:xfrm>
            <a:off x="190766" y="31763"/>
            <a:ext cx="330708" cy="359906"/>
          </a:xfrm>
          <a:prstGeom prst="rect">
            <a:avLst/>
          </a:prstGeom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474" y="134937"/>
            <a:ext cx="4737100" cy="2044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12" name="Диаграмма 11"/>
          <p:cNvGraphicFramePr/>
          <p:nvPr>
            <p:extLst>
              <p:ext uri="{D42A27DB-BD31-4B8C-83A1-F6EECF244321}">
                <p14:modId xmlns:p14="http://schemas.microsoft.com/office/powerpoint/2010/main" val="2349137917"/>
              </p:ext>
            </p:extLst>
          </p:nvPr>
        </p:nvGraphicFramePr>
        <p:xfrm>
          <a:off x="292100" y="427993"/>
          <a:ext cx="5401147" cy="26891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5" name="Диаграмма 14"/>
          <p:cNvGraphicFramePr/>
          <p:nvPr>
            <p:extLst>
              <p:ext uri="{D42A27DB-BD31-4B8C-83A1-F6EECF244321}">
                <p14:modId xmlns:p14="http://schemas.microsoft.com/office/powerpoint/2010/main" val="1828302631"/>
              </p:ext>
            </p:extLst>
          </p:nvPr>
        </p:nvGraphicFramePr>
        <p:xfrm>
          <a:off x="190766" y="427993"/>
          <a:ext cx="5293290" cy="26377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1953604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Диаграмма 6"/>
          <p:cNvGraphicFramePr/>
          <p:nvPr>
            <p:extLst>
              <p:ext uri="{D42A27DB-BD31-4B8C-83A1-F6EECF244321}">
                <p14:modId xmlns:p14="http://schemas.microsoft.com/office/powerpoint/2010/main" val="4167579341"/>
              </p:ext>
            </p:extLst>
          </p:nvPr>
        </p:nvGraphicFramePr>
        <p:xfrm>
          <a:off x="149529" y="631825"/>
          <a:ext cx="2971800" cy="2514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2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700" y="59102"/>
            <a:ext cx="334963" cy="360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325" y="186680"/>
            <a:ext cx="4737100" cy="231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035300" y="555625"/>
            <a:ext cx="255327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00" dirty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Статистика рассмотрения дел об административных </a:t>
            </a:r>
            <a:r>
              <a:rPr lang="ru-RU" sz="900" dirty="0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правонарушениях</a:t>
            </a:r>
          </a:p>
          <a:p>
            <a:pPr algn="ctr"/>
            <a:r>
              <a:rPr lang="ru-RU" sz="900" dirty="0" smtClean="0">
                <a:solidFill>
                  <a:srgbClr val="00669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 9 месяцев 2021 года</a:t>
            </a:r>
            <a:endParaRPr lang="ru-RU" sz="900" dirty="0">
              <a:solidFill>
                <a:srgbClr val="006699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9" name="Диаграмма 8"/>
          <p:cNvGraphicFramePr/>
          <p:nvPr>
            <p:extLst>
              <p:ext uri="{D42A27DB-BD31-4B8C-83A1-F6EECF244321}">
                <p14:modId xmlns:p14="http://schemas.microsoft.com/office/powerpoint/2010/main" val="1383364784"/>
              </p:ext>
            </p:extLst>
          </p:nvPr>
        </p:nvGraphicFramePr>
        <p:xfrm>
          <a:off x="2959100" y="1089025"/>
          <a:ext cx="2667000" cy="1981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1467073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1730</TotalTime>
  <Words>122</Words>
  <Application>Microsoft Office PowerPoint</Application>
  <PresentationFormat>Произвольный</PresentationFormat>
  <Paragraphs>31</Paragraphs>
  <Slides>5</Slides>
  <Notes>5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евоывлд</dc:title>
  <dc:creator>Елизавета Арбатова</dc:creator>
  <cp:lastModifiedBy>Кирина  Олеся Вячеславовна</cp:lastModifiedBy>
  <cp:revision>130</cp:revision>
  <cp:lastPrinted>2021-10-15T07:43:58Z</cp:lastPrinted>
  <dcterms:created xsi:type="dcterms:W3CDTF">2019-07-31T16:47:50Z</dcterms:created>
  <dcterms:modified xsi:type="dcterms:W3CDTF">2021-10-20T06:14:59Z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2019-03-19T00:00:00Z</vt:filetime>
  </property>
  <property fmtid="{D5CDD505-2E9C-101B-9397-08002B2CF9AE}" pid="3" name="Creator">
    <vt:lpwstr>Adobe Illustrator CC 22.1 (Windows)</vt:lpwstr>
  </property>
  <property fmtid="{D5CDD505-2E9C-101B-9397-08002B2CF9AE}" pid="4" name="LastSaved">
    <vt:filetime>2019-07-31T00:00:00Z</vt:filetime>
  </property>
</Properties>
</file>