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4978B1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226" autoAdjust="0"/>
  </p:normalViewPr>
  <p:slideViewPr>
    <p:cSldViewPr>
      <p:cViewPr>
        <p:scale>
          <a:sx n="170" d="100"/>
          <a:sy n="170" d="100"/>
        </p:scale>
        <p:origin x="-1968" y="-654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в 1 полугодии 2023 года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656581262455717"/>
          <c:y val="0.2616752137009663"/>
          <c:w val="0.30974780330656104"/>
          <c:h val="0.61430634314005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/>
              <a:effectLst>
                <a:glow rad="127000">
                  <a:schemeClr val="bg1"/>
                </a:glo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C1-4607-B5D1-EFC548CE2878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9525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C1-4607-B5D1-EFC548CE2878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C1-4607-B5D1-EFC548CE2878}"/>
              </c:ext>
            </c:extLst>
          </c:dPt>
          <c:dLbls>
            <c:dLbl>
              <c:idx val="0"/>
              <c:layout>
                <c:manualLayout>
                  <c:x val="3.972925451534122E-2"/>
                  <c:y val="4.7832257170318995E-3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C1-4607-B5D1-EFC548CE2878}"/>
                </c:ext>
              </c:extLst>
            </c:dLbl>
            <c:dLbl>
              <c:idx val="1"/>
              <c:layout>
                <c:manualLayout>
                  <c:x val="-4.2212332922550048E-2"/>
                  <c:y val="-2.3916128585159541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C1-4607-B5D1-EFC548CE2878}"/>
                </c:ext>
              </c:extLst>
            </c:dLbl>
            <c:dLbl>
              <c:idx val="2"/>
              <c:layout>
                <c:manualLayout>
                  <c:x val="0"/>
                  <c:y val="-3.3482580019223294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8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4C1-4607-B5D1-EFC548CE2878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Плановых КМ</c:v>
                </c:pt>
                <c:pt idx="1">
                  <c:v>Внеплановых КМ</c:v>
                </c:pt>
                <c:pt idx="2">
                  <c:v>Встречных проверок в рамках основных КМ                       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4C1-4607-B5D1-EFC548CE2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840577176911903"/>
          <c:y val="0.26205259891108174"/>
          <c:w val="0.23800893087051059"/>
          <c:h val="0.49849648527067786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76040737273029"/>
          <c:y val="0.2586661470461582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B-4829-808F-AF8BB56487A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DB-4829-808F-AF8BB56487AF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DB-4829-808F-AF8BB56487AF}"/>
              </c:ext>
            </c:extLst>
          </c:dPt>
          <c:dLbls>
            <c:dLbl>
              <c:idx val="0"/>
              <c:layout>
                <c:manualLayout>
                  <c:x val="2.8216228886197691E-2"/>
                  <c:y val="-6.2512129165672475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FDB-4829-808F-AF8BB56487AF}"/>
                </c:ext>
              </c:extLst>
            </c:dLbl>
            <c:dLbl>
              <c:idx val="1"/>
              <c:layout>
                <c:manualLayout>
                  <c:x val="-3.5270656399464778E-2"/>
                  <c:y val="4.7226959379608816E-3"/>
                </c:manualLayout>
              </c:layout>
              <c:tx>
                <c:rich>
                  <a:bodyPr/>
                  <a:lstStyle/>
                  <a:p>
                    <a:r>
                      <a:rPr lang="en-US" sz="8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203,50;</a:t>
                    </a:r>
                    <a:r>
                      <a:rPr lang="en-US" sz="8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1%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DB-4829-808F-AF8BB56487AF}"/>
                </c:ext>
              </c:extLst>
            </c:dLbl>
            <c:dLbl>
              <c:idx val="2"/>
              <c:layout>
                <c:manualLayout>
                  <c:x val="-5.1729752958029097E-2"/>
                  <c:y val="-7.1629284975741628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FDB-4829-808F-AF8BB56487AF}"/>
                </c:ext>
              </c:extLst>
            </c:dLbl>
            <c:dLbl>
              <c:idx val="3"/>
              <c:layout>
                <c:manualLayout>
                  <c:x val="-7.0540572215494229E-2"/>
                  <c:y val="-3.7781567503687052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DB-4829-808F-AF8BB56487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средства бюджета Липецкой области</c:v>
                </c:pt>
                <c:pt idx="2">
                  <c:v>другие средства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7895.15</c:v>
                </c:pt>
                <c:pt idx="1">
                  <c:v>203.5</c:v>
                </c:pt>
                <c:pt idx="2">
                  <c:v>5520.42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FDB-4829-808F-AF8BB5648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140525336562761"/>
          <c:y val="0.19654893642656282"/>
          <c:w val="0.32683798459845659"/>
          <c:h val="0.73743335234807239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510009842649844"/>
          <c:y val="0.17283961236094977"/>
          <c:w val="0.433380185102271"/>
          <c:h val="0.72456552619118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3.79950292329865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C71-4297-AA99-EC85D8E85414}"/>
                </c:ext>
              </c:extLst>
            </c:dLbl>
            <c:dLbl>
              <c:idx val="1"/>
              <c:layout>
                <c:manualLayout>
                  <c:x val="1.651921583740925E-2"/>
                  <c:y val="1.5642658245931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C71-4297-AA99-EC85D8E85414}"/>
                </c:ext>
              </c:extLst>
            </c:dLbl>
            <c:dLbl>
              <c:idx val="2"/>
              <c:layout>
                <c:manualLayout>
                  <c:x val="1.9194111790587706E-2"/>
                  <c:y val="-4.74937865412332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71-4297-AA99-EC85D8E85414}"/>
                </c:ext>
              </c:extLst>
            </c:dLbl>
            <c:dLbl>
              <c:idx val="3"/>
              <c:layout>
                <c:manualLayout>
                  <c:x val="2.2051125103668898E-2"/>
                  <c:y val="-1.03439223285866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C71-4297-AA99-EC85D8E85414}"/>
                </c:ext>
              </c:extLst>
            </c:dLbl>
            <c:dLbl>
              <c:idx val="5"/>
              <c:layout>
                <c:manualLayout>
                  <c:x val="2.3992639738234633E-2"/>
                  <c:y val="3.3245650578863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C71-4297-AA99-EC85D8E85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Нарушения  правил ведения бухгалтерского (бюджетного) учета и представления бухгалтерской (бюджетной) отчетности</c:v>
                </c:pt>
                <c:pt idx="1">
                  <c:v>Нарушение процедур составления и исполнения бюджета по расходам</c:v>
                </c:pt>
                <c:pt idx="2">
                  <c:v>Неэффективное использование бюджетных средств</c:v>
                </c:pt>
                <c:pt idx="3">
                  <c:v>Неправомерное использование бюджетных средств</c:v>
                </c:pt>
                <c:pt idx="4">
                  <c:v>Несоблюдение порядка, целей и условий предоставления средств из бюджета, предоставление кредитов и займов, обеспеченных государственными гарантиями</c:v>
                </c:pt>
                <c:pt idx="5">
                  <c:v>Нарушения в сфере закупок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 formatCode="General">
                  <c:v>67.900000000000006</c:v>
                </c:pt>
                <c:pt idx="1">
                  <c:v>15</c:v>
                </c:pt>
                <c:pt idx="2" formatCode="General">
                  <c:v>14.7</c:v>
                </c:pt>
                <c:pt idx="3" formatCode="General">
                  <c:v>14.3</c:v>
                </c:pt>
                <c:pt idx="4" formatCode="General">
                  <c:v>10.5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C71-4297-AA99-EC85D8E85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20"/>
        <c:axId val="84409728"/>
        <c:axId val="84296832"/>
      </c:barChart>
      <c:catAx>
        <c:axId val="84409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6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84296832"/>
        <c:crosses val="autoZero"/>
        <c:auto val="1"/>
        <c:lblAlgn val="ctr"/>
        <c:lblOffset val="100"/>
        <c:noMultiLvlLbl val="0"/>
      </c:catAx>
      <c:valAx>
        <c:axId val="8429683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844097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1 полугодии 202</a:t>
            </a:r>
            <a:r>
              <a:rPr lang="en-US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061278590176228"/>
          <c:y val="2.581915163830327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0368310452555501E-2"/>
          <c:y val="0.32258064516129031"/>
          <c:w val="0.82727909011373579"/>
          <c:h val="0.4262876799490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363248593967343E-3"/>
                  <c:y val="1.6669933565283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3D-4CFC-8F24-1B8371F616A3}"/>
                </c:ext>
              </c:extLst>
            </c:dLbl>
            <c:dLbl>
              <c:idx val="1"/>
              <c:layout>
                <c:manualLayout>
                  <c:x val="0"/>
                  <c:y val="1.5151515151515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23D-4CFC-8F24-1B8371F616A3}"/>
                </c:ext>
              </c:extLst>
            </c:dLbl>
            <c:dLbl>
              <c:idx val="2"/>
              <c:layout>
                <c:manualLayout>
                  <c:x val="4.2735042735042739E-3"/>
                  <c:y val="2.0202020202020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3D-4CFC-8F24-1B8371F616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Обязательные для рассмотрения представления</c:v>
                </c:pt>
                <c:pt idx="1">
                  <c:v>Информационные письма в правоохранительные орнагы и органы прокуратуры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344-8436-3016D2EE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4443904"/>
        <c:axId val="84445440"/>
      </c:barChart>
      <c:catAx>
        <c:axId val="8444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445440"/>
        <c:crossesAt val="1"/>
        <c:auto val="1"/>
        <c:lblAlgn val="ctr"/>
        <c:lblOffset val="100"/>
        <c:noMultiLvlLbl val="0"/>
      </c:catAx>
      <c:valAx>
        <c:axId val="84445440"/>
        <c:scaling>
          <c:orientation val="minMax"/>
          <c:max val="3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443904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53412073490814"/>
          <c:y val="0.31545044026897057"/>
          <c:w val="0.79203450671607223"/>
          <c:h val="0.51678892091276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AF-4442-81C8-0F0B2219FB0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7AF-4442-81C8-0F0B2219FB06}"/>
              </c:ext>
            </c:extLst>
          </c:dPt>
          <c:cat>
            <c:strRef>
              <c:f>Лист1!$A$2</c:f>
              <c:strCache>
                <c:ptCount val="1"/>
                <c:pt idx="0">
                  <c:v>ч. 20 статьи 19.5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AF-4442-81C8-0F0B2219F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84757888"/>
        <c:axId val="84763776"/>
      </c:barChart>
      <c:catAx>
        <c:axId val="84757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noFill/>
          <a:ln w="0"/>
        </c:spPr>
        <c:crossAx val="84763776"/>
        <c:crossesAt val="0"/>
        <c:auto val="1"/>
        <c:lblAlgn val="ctr"/>
        <c:lblOffset val="100"/>
        <c:noMultiLvlLbl val="0"/>
      </c:catAx>
      <c:valAx>
        <c:axId val="8476377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84757888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 w="3175"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7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0.07313</cdr:x>
      <cdr:y>0</cdr:y>
    </cdr:from>
    <cdr:to>
      <cdr:x>0.89651</cdr:x>
      <cdr:y>0.33952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4986" y="0"/>
          <a:ext cx="4447196" cy="853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об объёме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проверенных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</a:t>
          </a:r>
        </a:p>
        <a:p xmlns:a="http://schemas.openxmlformats.org/drawingml/2006/main">
          <a:pPr algn="ctr"/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1 полугодии 2023 года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.)</a:t>
          </a:r>
        </a:p>
        <a:p xmlns:a="http://schemas.openxmlformats.org/drawingml/2006/main">
          <a:pPr algn="ctr"/>
          <a:endParaRPr lang="ru-RU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508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1 полугодии 202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года (млн. 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0.31148</cdr:x>
      <cdr:y>0.0303</cdr:y>
    </cdr:from>
    <cdr:to>
      <cdr:x>0.5082</cdr:x>
      <cdr:y>0.39394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0.02856</cdr:y>
    </cdr:from>
    <cdr:to>
      <cdr:x>1</cdr:x>
      <cdr:y>0.27083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0" y="76192"/>
          <a:ext cx="2590800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Статистика рассмотрения дел об административных правонарушениях, наложены административные штрафы</a:t>
          </a:r>
        </a:p>
        <a:p xmlns:a="http://schemas.openxmlformats.org/drawingml/2006/main">
          <a:pPr algn="ctr"/>
          <a:r>
            <a:rPr lang="ru-RU" sz="9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1 полугодии 2023 года</a:t>
          </a:r>
          <a:endParaRPr lang="ru-RU" sz="900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6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4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6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 ИТОГИ 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 КОНТРОЛЯ </a:t>
            </a:r>
            <a:endParaRPr lang="ru-RU" sz="1100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 ПОЛУГОДИИ 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021563979"/>
              </p:ext>
            </p:extLst>
          </p:nvPr>
        </p:nvGraphicFramePr>
        <p:xfrm>
          <a:off x="368300" y="479425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888232688"/>
              </p:ext>
            </p:extLst>
          </p:nvPr>
        </p:nvGraphicFramePr>
        <p:xfrm>
          <a:off x="190766" y="391669"/>
          <a:ext cx="5401147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483210509"/>
              </p:ext>
            </p:extLst>
          </p:nvPr>
        </p:nvGraphicFramePr>
        <p:xfrm>
          <a:off x="292100" y="427993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241172770"/>
              </p:ext>
            </p:extLst>
          </p:nvPr>
        </p:nvGraphicFramePr>
        <p:xfrm>
          <a:off x="356120" y="467528"/>
          <a:ext cx="5293290" cy="267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977067713"/>
              </p:ext>
            </p:extLst>
          </p:nvPr>
        </p:nvGraphicFramePr>
        <p:xfrm>
          <a:off x="312099" y="555625"/>
          <a:ext cx="2804319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60957347"/>
              </p:ext>
            </p:extLst>
          </p:nvPr>
        </p:nvGraphicFramePr>
        <p:xfrm>
          <a:off x="2959100" y="479425"/>
          <a:ext cx="2590800" cy="266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1545</TotalTime>
  <Words>152</Words>
  <Application>Microsoft Office PowerPoint</Application>
  <PresentationFormat>Произвольный</PresentationFormat>
  <Paragraphs>36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Шеховцова Татьяна Викторовна</cp:lastModifiedBy>
  <cp:revision>140</cp:revision>
  <cp:lastPrinted>2021-05-04T14:05:01Z</cp:lastPrinted>
  <dcterms:created xsi:type="dcterms:W3CDTF">2019-07-31T16:47:50Z</dcterms:created>
  <dcterms:modified xsi:type="dcterms:W3CDTF">2023-07-25T14:00:01Z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