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7" r:id="rId2"/>
    <p:sldId id="275" r:id="rId3"/>
    <p:sldId id="269" r:id="rId4"/>
    <p:sldId id="270" r:id="rId5"/>
    <p:sldId id="271" r:id="rId6"/>
  </p:sldIdLst>
  <p:sldSz cx="5765800" cy="3244850"/>
  <p:notesSz cx="9931400" cy="6794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4978B1"/>
    <a:srgbClr val="11437F"/>
    <a:srgbClr val="DDDDDD"/>
    <a:srgbClr val="E6E6E6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661" autoAdjust="0"/>
  </p:normalViewPr>
  <p:slideViewPr>
    <p:cSldViewPr>
      <p:cViewPr>
        <p:scale>
          <a:sx n="180" d="100"/>
          <a:sy n="180" d="100"/>
        </p:scale>
        <p:origin x="-1782" y="-558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ru-RU" sz="10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количестве контрольных мероприятий, проведённых в 1 полугодии 202</a:t>
            </a:r>
            <a:r>
              <a:rPr lang="en-US" sz="10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года</a:t>
            </a:r>
          </a:p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 sz="1100" b="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359608604277268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656581262455717"/>
          <c:y val="0.2616752137009663"/>
          <c:w val="0.30974780330656104"/>
          <c:h val="0.6143063431400528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/>
              <a:effectLst>
                <a:glow rad="127000">
                  <a:schemeClr val="bg1"/>
                </a:glow>
              </a:effectLst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Lbl>
              <c:idx val="0"/>
              <c:layout>
                <c:manualLayout>
                  <c:x val="3.972925451534122E-2"/>
                  <c:y val="4.7832257170318995E-3"/>
                </c:manualLayout>
              </c:layout>
              <c:numFmt formatCode="General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4.2212332922550048E-2"/>
                  <c:y val="-2.3916128585159541E-2"/>
                </c:manualLayout>
              </c:layout>
              <c:numFmt formatCode="General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"/>
                  <c:y val="-3.3482580019223294E-2"/>
                </c:manualLayout>
              </c:layout>
              <c:numFmt formatCode="General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3175"/>
              </c:spPr>
            </c:leaderLines>
          </c:dLbls>
          <c:cat>
            <c:strRef>
              <c:f>Лист1!$A$2:$A$4</c:f>
              <c:strCache>
                <c:ptCount val="3"/>
                <c:pt idx="0">
                  <c:v>Плановых КМ</c:v>
                </c:pt>
                <c:pt idx="1">
                  <c:v>Внеплановых КМ</c:v>
                </c:pt>
                <c:pt idx="2">
                  <c:v>Встречных проверок в рамках основных КМ                         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8122728203215133"/>
          <c:y val="0.26205259891108174"/>
          <c:w val="0.2553904797209724"/>
          <c:h val="0.49849648527067786"/>
        </c:manualLayout>
      </c:layout>
      <c:overlay val="0"/>
      <c:txPr>
        <a:bodyPr/>
        <a:lstStyle/>
        <a:p>
          <a:pPr>
            <a:defRPr sz="7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76040737273029"/>
          <c:y val="0.2586661470461582"/>
          <c:w val="0.29526043264514001"/>
          <c:h val="0.6341943052572973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explosion val="1"/>
            <c:spPr>
              <a:solidFill>
                <a:schemeClr val="bg1">
                  <a:lumMod val="85000"/>
                </a:schemeClr>
              </a:solidFill>
            </c:spPr>
          </c:dPt>
          <c:dPt>
            <c:idx val="2"/>
            <c:bubble3D val="0"/>
            <c:spPr>
              <a:solidFill>
                <a:srgbClr val="006699"/>
              </a:solidFill>
            </c:spPr>
          </c:dPt>
          <c:dLbls>
            <c:dLbl>
              <c:idx val="0"/>
              <c:layout>
                <c:manualLayout>
                  <c:x val="9.8756801101691924E-2"/>
                  <c:y val="-9.4453918759217631E-3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513338925972575E-2"/>
                  <c:y val="-1.4168087813882643E-2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29 782,17</a:t>
                    </a:r>
                    <a:endParaRPr lang="en-US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8216228886197681E-2"/>
                  <c:y val="-1.4168087813882643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0540572215494229E-2"/>
                  <c:y val="-3.7781567503687052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3175"/>
              </c:spPr>
            </c:leaderLines>
          </c:dLbls>
          <c:cat>
            <c:strRef>
              <c:f>Лист1!$A$2:$A$5</c:f>
              <c:strCache>
                <c:ptCount val="4"/>
                <c:pt idx="0">
                  <c:v>средства федерального бюджета, включая средства, выделенные из федерального бюджета в виде межбюджетных трансфертов  </c:v>
                </c:pt>
                <c:pt idx="1">
                  <c:v>средства государственных внебюджетных фондов</c:v>
                </c:pt>
                <c:pt idx="2">
                  <c:v>средства бюджета Липецкой области</c:v>
                </c:pt>
                <c:pt idx="3">
                  <c:v>другие средства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3786.15</c:v>
                </c:pt>
                <c:pt idx="1">
                  <c:v>29782.17</c:v>
                </c:pt>
                <c:pt idx="2">
                  <c:v>10267.58</c:v>
                </c:pt>
                <c:pt idx="3">
                  <c:v>1306.21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ayout>
        <c:manualLayout>
          <c:xMode val="edge"/>
          <c:yMode val="edge"/>
          <c:x val="0.66140525336562761"/>
          <c:y val="0.19654893642656282"/>
          <c:w val="0.32683798459845659"/>
          <c:h val="0.73743335234807239"/>
        </c:manualLayout>
      </c:layout>
      <c:overlay val="0"/>
      <c:txPr>
        <a:bodyPr/>
        <a:lstStyle/>
        <a:p>
          <a:pPr>
            <a:defRPr sz="700">
              <a:solidFill>
                <a:schemeClr val="tx1">
                  <a:lumMod val="65000"/>
                  <a:lumOff val="35000"/>
                </a:schemeClr>
              </a:solidFill>
              <a:latin typeface="+mj-lt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05770255836399"/>
          <c:y val="0.23808448940219595"/>
          <c:w val="0.29526043264514001"/>
          <c:h val="0.6341943052572973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65843662466509434"/>
          <c:y val="0.14910761154855642"/>
          <c:w val="0.34156337533490572"/>
          <c:h val="0.84595522150640257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590598663591077"/>
          <c:y val="0.19645299504451605"/>
          <c:w val="0.41658533728550667"/>
          <c:h val="0.705674895561483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0.29510946878028599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Другие нарушения; </a:t>
                    </a:r>
                    <a:r>
                      <a:rPr lang="ru-RU" b="1" dirty="0" smtClean="0">
                        <a:solidFill>
                          <a:srgbClr val="006699"/>
                        </a:solidFill>
                      </a:rPr>
                      <a:t>10,6 млн. руб.</a:t>
                    </a:r>
                    <a:endParaRPr lang="ru-RU" b="1" dirty="0">
                      <a:solidFill>
                        <a:srgbClr val="006699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2687175650682278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Несоблюдение порядка, целей и условий предоставления средств из бюджета; </a:t>
                    </a:r>
                    <a:r>
                      <a:rPr lang="ru-RU" b="1" dirty="0" smtClean="0">
                        <a:solidFill>
                          <a:srgbClr val="006699"/>
                        </a:solidFill>
                      </a:rPr>
                      <a:t>4,9 млн. руб.</a:t>
                    </a:r>
                    <a:endParaRPr lang="ru-RU" b="1" dirty="0">
                      <a:solidFill>
                        <a:srgbClr val="006699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54943163892399627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Неправомерное использование средств; </a:t>
                    </a:r>
                    <a:endParaRPr lang="ru-RU" dirty="0" smtClean="0"/>
                  </a:p>
                  <a:p>
                    <a:r>
                      <a:rPr lang="ru-RU" b="1" dirty="0" smtClean="0">
                        <a:solidFill>
                          <a:srgbClr val="006699"/>
                        </a:solidFill>
                      </a:rPr>
                      <a:t>49 млн. руб.</a:t>
                    </a:r>
                    <a:endParaRPr lang="ru-RU" b="1" dirty="0">
                      <a:solidFill>
                        <a:srgbClr val="006699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7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Другие нарушения</c:v>
                </c:pt>
                <c:pt idx="1">
                  <c:v>Несоблюдение порядка, целей и условий предоставления средств из бюджета</c:v>
                </c:pt>
                <c:pt idx="2">
                  <c:v>Неправомерное использование средств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10.6</c:v>
                </c:pt>
                <c:pt idx="1">
                  <c:v>4.9000000000000004</c:v>
                </c:pt>
                <c:pt idx="2">
                  <c:v>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overlap val="-100"/>
        <c:axId val="85197184"/>
        <c:axId val="85198720"/>
      </c:barChart>
      <c:catAx>
        <c:axId val="85197184"/>
        <c:scaling>
          <c:orientation val="minMax"/>
        </c:scaling>
        <c:delete val="0"/>
        <c:axPos val="l"/>
        <c:majorGridlines>
          <c:spPr>
            <a:ln w="3175"/>
          </c:spPr>
        </c:majorGridlines>
        <c:numFmt formatCode="General" sourceLinked="1"/>
        <c:majorTickMark val="none"/>
        <c:minorTickMark val="none"/>
        <c:tickLblPos val="none"/>
        <c:txPr>
          <a:bodyPr rot="0" vert="horz" anchor="ctr" anchorCtr="1"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85198720"/>
        <c:crosses val="autoZero"/>
        <c:auto val="1"/>
        <c:lblAlgn val="l"/>
        <c:lblOffset val="50"/>
        <c:noMultiLvlLbl val="0"/>
      </c:catAx>
      <c:valAx>
        <c:axId val="85198720"/>
        <c:scaling>
          <c:orientation val="minMax"/>
        </c:scaling>
        <c:delete val="0"/>
        <c:axPos val="b"/>
        <c:majorGridlines>
          <c:spPr>
            <a:ln w="3175">
              <a:noFill/>
            </a:ln>
          </c:spPr>
        </c:majorGridlines>
        <c:numFmt formatCode="General" sourceLinked="1"/>
        <c:majorTickMark val="out"/>
        <c:minorTickMark val="in"/>
        <c:tickLblPos val="nextTo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85197184"/>
        <c:crosses val="autoZero"/>
        <c:crossBetween val="between"/>
        <c:majorUnit val="1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 принятых мерах по результатам контроля в финансово-бюджетной сфере</a:t>
            </a:r>
          </a:p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1 полугодии 202</a:t>
            </a:r>
            <a:r>
              <a:rPr lang="en-US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endParaRPr lang="ru-RU" sz="900" dirty="0">
              <a:solidFill>
                <a:srgbClr val="00669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25175651120533"/>
          <c:y val="2.5821204167660859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3062790228144557E-2"/>
          <c:y val="0.33333333333333331"/>
          <c:w val="0.82727909011373579"/>
          <c:h val="0.426287679949097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3363248593967343E-3"/>
                  <c:y val="1.6669933565283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1.5151515151515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2735042735042739E-3"/>
                  <c:y val="2.0202020202020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Обязательные для рассмотрения представления</c:v>
                </c:pt>
                <c:pt idx="1">
                  <c:v>Информационные письма в правоохранительные орнагы и органы прокуратуры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</c:v>
                </c:pt>
                <c:pt idx="1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9A-4344-8436-3016D2EE6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5889408"/>
        <c:axId val="85890944"/>
      </c:barChart>
      <c:catAx>
        <c:axId val="8588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5890944"/>
        <c:crossesAt val="1"/>
        <c:auto val="1"/>
        <c:lblAlgn val="ctr"/>
        <c:lblOffset val="100"/>
        <c:noMultiLvlLbl val="0"/>
      </c:catAx>
      <c:valAx>
        <c:axId val="85890944"/>
        <c:scaling>
          <c:orientation val="minMax"/>
          <c:max val="30"/>
          <c:min val="1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minorGridlines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5889408"/>
        <c:crosses val="autoZero"/>
        <c:crossBetween val="between"/>
        <c:majorUnit val="5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40494938132733"/>
          <c:y val="0.15359428629113669"/>
          <c:w val="0.88345034995625504"/>
          <c:h val="0.57867512326473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ед.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</c:dPt>
          <c:cat>
            <c:strRef>
              <c:f>Лист1!$A$2:$A$3</c:f>
              <c:strCache>
                <c:ptCount val="2"/>
                <c:pt idx="0">
                  <c:v>Статья 15.15.7</c:v>
                </c:pt>
                <c:pt idx="1">
                  <c:v>Статья 15.15.6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3"/>
        <c:axId val="95750400"/>
        <c:axId val="95760384"/>
      </c:barChart>
      <c:catAx>
        <c:axId val="95750400"/>
        <c:scaling>
          <c:orientation val="minMax"/>
        </c:scaling>
        <c:delete val="0"/>
        <c:axPos val="b"/>
        <c:majorTickMark val="none"/>
        <c:minorTickMark val="none"/>
        <c:tickLblPos val="none"/>
        <c:crossAx val="95760384"/>
        <c:crossesAt val="0"/>
        <c:auto val="1"/>
        <c:lblAlgn val="ctr"/>
        <c:lblOffset val="100"/>
        <c:noMultiLvlLbl val="0"/>
      </c:catAx>
      <c:valAx>
        <c:axId val="95760384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6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95750400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0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 rtl="0">
              <a:defRPr sz="700" b="0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dTable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0.07313</cdr:x>
      <cdr:y>0</cdr:y>
    </cdr:from>
    <cdr:to>
      <cdr:x>0.89651</cdr:x>
      <cdr:y>0.36364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4986" y="0"/>
          <a:ext cx="4447196" cy="977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Информация 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об объёме </a:t>
          </a:r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проверенных 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средств </a:t>
          </a:r>
        </a:p>
        <a:p xmlns:a="http://schemas.openxmlformats.org/drawingml/2006/main">
          <a:pPr algn="ctr"/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в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 1 полугодии 202</a:t>
          </a:r>
          <a:r>
            <a:rPr lang="en-US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 года </a:t>
          </a:r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млн. </a:t>
          </a:r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руб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.)</a:t>
          </a:r>
        </a:p>
        <a:p xmlns:a="http://schemas.openxmlformats.org/drawingml/2006/main">
          <a:pPr algn="ctr"/>
          <a:endParaRPr lang="ru-RU" dirty="0">
            <a:solidFill>
              <a:srgbClr val="006699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0.18914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5401147" cy="508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Информация об объёме выявленных нарушений  </a:t>
          </a:r>
        </a:p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в 1 полугодии 202</a:t>
          </a:r>
          <a:r>
            <a:rPr lang="en-US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 года (млн. рублей)</a:t>
          </a:r>
        </a:p>
        <a:p xmlns:a="http://schemas.openxmlformats.org/drawingml/2006/main">
          <a:pPr algn="just"/>
          <a:endParaRPr lang="ru-RU" sz="10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0.94872</cdr:x>
      <cdr:y>0.0303</cdr:y>
    </cdr:from>
    <cdr:to>
      <cdr:x>0.94872</cdr:x>
      <cdr:y>0.87879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>
          <a:off x="2819400" y="76200"/>
          <a:ext cx="0" cy="2133600"/>
        </a:xfrm>
        <a:prstGeom xmlns:a="http://schemas.openxmlformats.org/drawingml/2006/main" prst="line">
          <a:avLst/>
        </a:prstGeom>
        <a:ln xmlns:a="http://schemas.openxmlformats.org/drawingml/2006/main" w="6350">
          <a:solidFill>
            <a:schemeClr val="bg1">
              <a:lumMod val="65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0.31148</cdr:x>
      <cdr:y>0.0303</cdr:y>
    </cdr:from>
    <cdr:to>
      <cdr:x>0.5082</cdr:x>
      <cdr:y>0.39394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7800" y="76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696" y="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25.07.2022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0900"/>
            <a:ext cx="4070350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95" y="3270934"/>
            <a:ext cx="7946214" cy="2675917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544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696" y="645544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111501" y="483543"/>
            <a:ext cx="2633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КОНТРОЛЯ В ФБС: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эффективного расходования бюджетных средств посредством превентивного контроля с применением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риск-ориентированных подходов в едином цифровом пространстве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2750" y="1393825"/>
            <a:ext cx="49403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 ИТОГИ  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ОСУЩЕСТВЛЕНИЯ ВНУТРЕННЕГО  </a:t>
            </a:r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ФИНАНСОВОГО  КОНТРОЛЯ </a:t>
            </a:r>
            <a:endParaRPr lang="ru-RU" sz="1100" b="1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 ПОЛУГОДИИ  </a:t>
            </a:r>
            <a:r>
              <a:rPr lang="ru-RU" sz="12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2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ГОДА</a:t>
            </a:r>
            <a:endParaRPr lang="ru-RU" dirty="0">
              <a:solidFill>
                <a:srgbClr val="11437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300" y="2765425"/>
            <a:ext cx="49403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Липецк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2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032292683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040688972"/>
              </p:ext>
            </p:extLst>
          </p:nvPr>
        </p:nvGraphicFramePr>
        <p:xfrm>
          <a:off x="368300" y="479425"/>
          <a:ext cx="5114619" cy="265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1394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088155115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202902984"/>
              </p:ext>
            </p:extLst>
          </p:nvPr>
        </p:nvGraphicFramePr>
        <p:xfrm>
          <a:off x="215900" y="555625"/>
          <a:ext cx="5401147" cy="268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0447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907651160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0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772006277"/>
              </p:ext>
            </p:extLst>
          </p:nvPr>
        </p:nvGraphicFramePr>
        <p:xfrm>
          <a:off x="292100" y="427993"/>
          <a:ext cx="5401147" cy="268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119081200"/>
              </p:ext>
            </p:extLst>
          </p:nvPr>
        </p:nvGraphicFramePr>
        <p:xfrm>
          <a:off x="215900" y="479425"/>
          <a:ext cx="5293290" cy="268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536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867884733"/>
              </p:ext>
            </p:extLst>
          </p:nvPr>
        </p:nvGraphicFramePr>
        <p:xfrm>
          <a:off x="139700" y="555625"/>
          <a:ext cx="29718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9102"/>
            <a:ext cx="3349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5" y="186680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35300" y="555625"/>
            <a:ext cx="25532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рассмотрения дел об административных </a:t>
            </a:r>
            <a:r>
              <a:rPr lang="ru-RU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правонарушениях</a:t>
            </a:r>
          </a:p>
          <a:p>
            <a:pPr algn="ctr"/>
            <a:r>
              <a:rPr lang="ru-RU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 полугодии 202</a:t>
            </a:r>
            <a:r>
              <a:rPr lang="en-US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года</a:t>
            </a:r>
            <a:endParaRPr lang="ru-RU" sz="9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909920053"/>
              </p:ext>
            </p:extLst>
          </p:nvPr>
        </p:nvGraphicFramePr>
        <p:xfrm>
          <a:off x="2913823" y="1063456"/>
          <a:ext cx="2796225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6707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1454</TotalTime>
  <Words>174</Words>
  <Application>Microsoft Office PowerPoint</Application>
  <PresentationFormat>Произвольный</PresentationFormat>
  <Paragraphs>36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Шеховцова Татьяна Викторовна</cp:lastModifiedBy>
  <cp:revision>128</cp:revision>
  <cp:lastPrinted>2021-05-04T14:05:01Z</cp:lastPrinted>
  <dcterms:created xsi:type="dcterms:W3CDTF">2019-07-31T16:47:50Z</dcterms:created>
  <dcterms:modified xsi:type="dcterms:W3CDTF">2022-07-25T13:56:26Z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